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56" autoAdjust="0"/>
  </p:normalViewPr>
  <p:slideViewPr>
    <p:cSldViewPr snapToGrid="0">
      <p:cViewPr varScale="1">
        <p:scale>
          <a:sx n="63" d="100"/>
          <a:sy n="63" d="100"/>
        </p:scale>
        <p:origin x="230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Il primo passo è quello di utilizzare un Crawler, ovvero un software automatizzato che permette l’indicizzazione delle pagine Web. L’indicizzazione è utile per aumentare l’efficienza delle interrogazioni che gli utenti effettuano durante la navigazione (ricerca su </a:t>
            </a:r>
            <a:r>
              <a:rPr lang="it-IT" sz="1200" kern="1200" dirty="0" err="1">
                <a:solidFill>
                  <a:schemeClr val="tx1"/>
                </a:solidFill>
                <a:effectLst/>
                <a:latin typeface="+mn-lt"/>
                <a:ea typeface="+mn-ea"/>
                <a:cs typeface="+mn-cs"/>
              </a:rPr>
              <a:t>google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L’algoritmo del Crawler è relativamente semplice: dato un insieme di URL di pagine Web, vengono scaricate tutte le pagine associate all’URL, estratti gli </a:t>
            </a:r>
            <a:r>
              <a:rPr lang="it-IT" sz="1200" kern="1200" dirty="0" err="1">
                <a:solidFill>
                  <a:schemeClr val="tx1"/>
                </a:solidFill>
                <a:effectLst/>
                <a:latin typeface="+mn-lt"/>
                <a:ea typeface="+mn-ea"/>
                <a:cs typeface="+mn-cs"/>
              </a:rPr>
              <a:t>hyperlinks</a:t>
            </a:r>
            <a:r>
              <a:rPr lang="it-IT" sz="1200" kern="1200" dirty="0">
                <a:solidFill>
                  <a:schemeClr val="tx1"/>
                </a:solidFill>
                <a:effectLst/>
                <a:latin typeface="+mn-lt"/>
                <a:ea typeface="+mn-ea"/>
                <a:cs typeface="+mn-cs"/>
              </a:rPr>
              <a:t> e, iterativamente, scaricate le pagine associate a questi link. Il loro contenuto verrà analizzato e salvato per essere successivamente indicizzato.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37517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Una particolarità di LINE è che permette di preservare la prossimità di primo e di secondo ordine. 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La prossimità di primo ordine non è sufficiente per preservare la struttura del network, poiché può capitare che due nodi simili non siano direttamente collegati. Per questo è stata implementata la tipologia di secondo ordine.</a:t>
            </a:r>
          </a:p>
          <a:p>
            <a:r>
              <a:rPr lang="it-IT" sz="1200"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Come tutti sappiamo, il Web è la più grande, eterogenea e </a:t>
            </a:r>
            <a:r>
              <a:rPr lang="it-IT" sz="1200" kern="1200" dirty="0" err="1">
                <a:solidFill>
                  <a:schemeClr val="tx1"/>
                </a:solidFill>
                <a:effectLst/>
                <a:latin typeface="+mn-lt"/>
                <a:ea typeface="+mn-ea"/>
                <a:cs typeface="+mn-cs"/>
              </a:rPr>
              <a:t>dimanica</a:t>
            </a:r>
            <a:r>
              <a:rPr lang="it-IT" sz="1200" kern="1200" dirty="0">
                <a:solidFill>
                  <a:schemeClr val="tx1"/>
                </a:solidFill>
                <a:effectLst/>
                <a:latin typeface="+mn-lt"/>
                <a:ea typeface="+mn-ea"/>
                <a:cs typeface="+mn-cs"/>
              </a:rPr>
              <a:t> sorgente di informazioni liberamente fruibile da chiunque:</a:t>
            </a:r>
          </a:p>
          <a:p>
            <a:pPr lvl="0"/>
            <a:r>
              <a:rPr lang="it-IT" sz="1200" b="1" kern="1200" dirty="0">
                <a:solidFill>
                  <a:schemeClr val="tx1"/>
                </a:solidFill>
                <a:effectLst/>
                <a:latin typeface="+mn-lt"/>
                <a:ea typeface="+mn-ea"/>
                <a:cs typeface="+mn-cs"/>
              </a:rPr>
              <a:t>Grande</a:t>
            </a:r>
            <a:r>
              <a:rPr lang="it-IT" sz="1200" kern="1200" dirty="0">
                <a:solidFill>
                  <a:schemeClr val="tx1"/>
                </a:solidFill>
                <a:effectLst/>
                <a:latin typeface="+mn-lt"/>
                <a:ea typeface="+mn-ea"/>
                <a:cs typeface="+mn-cs"/>
              </a:rPr>
              <a:t> perché il numero di produttori di informazioni è uguale al numero di consumatori, facendo crescere costantemente le informazioni sul Web.</a:t>
            </a:r>
          </a:p>
          <a:p>
            <a:pPr lvl="0"/>
            <a:r>
              <a:rPr lang="it-IT" sz="1200" b="1" kern="1200" dirty="0">
                <a:solidFill>
                  <a:schemeClr val="tx1"/>
                </a:solidFill>
                <a:effectLst/>
                <a:latin typeface="+mn-lt"/>
                <a:ea typeface="+mn-ea"/>
                <a:cs typeface="+mn-cs"/>
              </a:rPr>
              <a:t>Eterogenea</a:t>
            </a:r>
            <a:r>
              <a:rPr lang="it-IT" sz="1200" kern="1200" dirty="0">
                <a:solidFill>
                  <a:schemeClr val="tx1"/>
                </a:solidFill>
                <a:effectLst/>
                <a:latin typeface="+mn-lt"/>
                <a:ea typeface="+mn-ea"/>
                <a:cs typeface="+mn-cs"/>
              </a:rPr>
              <a:t> perché dipende sia dal formato delle pagine sia dal contenuto testuale. Nel primo caso, esistono 3 tipologie:</a:t>
            </a:r>
          </a:p>
          <a:p>
            <a:pPr lvl="1"/>
            <a:r>
              <a:rPr lang="it-IT" sz="1200" b="1" kern="1200" dirty="0">
                <a:solidFill>
                  <a:schemeClr val="tx1"/>
                </a:solidFill>
                <a:effectLst/>
                <a:latin typeface="+mn-lt"/>
                <a:ea typeface="+mn-ea"/>
                <a:cs typeface="+mn-cs"/>
              </a:rPr>
              <a:t>Pagine non strutturate</a:t>
            </a:r>
            <a:r>
              <a:rPr lang="it-IT" sz="1200" kern="1200" dirty="0">
                <a:solidFill>
                  <a:schemeClr val="tx1"/>
                </a:solidFill>
                <a:effectLst/>
                <a:latin typeface="+mn-lt"/>
                <a:ea typeface="+mn-ea"/>
                <a:cs typeface="+mn-cs"/>
              </a:rPr>
              <a:t>: pagine scritte in linguaggio naturale e non sono caratterizzate da nessuna struttura;</a:t>
            </a:r>
          </a:p>
          <a:p>
            <a:pPr lvl="1"/>
            <a:r>
              <a:rPr lang="it-IT" sz="1200" b="1" kern="1200" dirty="0">
                <a:solidFill>
                  <a:schemeClr val="tx1"/>
                </a:solidFill>
                <a:effectLst/>
                <a:latin typeface="+mn-lt"/>
                <a:ea typeface="+mn-ea"/>
                <a:cs typeface="+mn-cs"/>
              </a:rPr>
              <a:t>Pagine strutturate</a:t>
            </a:r>
            <a:r>
              <a:rPr lang="it-IT" sz="1200" kern="1200" dirty="0">
                <a:solidFill>
                  <a:schemeClr val="tx1"/>
                </a:solidFill>
                <a:effectLst/>
                <a:latin typeface="+mn-lt"/>
                <a:ea typeface="+mn-ea"/>
                <a:cs typeface="+mn-cs"/>
              </a:rPr>
              <a:t>: pagine generate da una sorgente dati di tipo strutturato (database): i dati vengono pubblicati una volta che vengono inseriti in una qualche struttura (forma tabellare);</a:t>
            </a:r>
          </a:p>
          <a:p>
            <a:pPr lvl="1"/>
            <a:r>
              <a:rPr lang="it-IT" sz="1200" b="1" kern="1200" dirty="0">
                <a:solidFill>
                  <a:schemeClr val="tx1"/>
                </a:solidFill>
                <a:effectLst/>
                <a:latin typeface="+mn-lt"/>
                <a:ea typeface="+mn-ea"/>
                <a:cs typeface="+mn-cs"/>
              </a:rPr>
              <a:t>Pagine </a:t>
            </a:r>
            <a:r>
              <a:rPr lang="it-IT" sz="1200" b="1" kern="1200" dirty="0" err="1">
                <a:solidFill>
                  <a:schemeClr val="tx1"/>
                </a:solidFill>
                <a:effectLst/>
                <a:latin typeface="+mn-lt"/>
                <a:ea typeface="+mn-ea"/>
                <a:cs typeface="+mn-cs"/>
              </a:rPr>
              <a:t>semistrutturate</a:t>
            </a:r>
            <a:r>
              <a:rPr lang="it-IT" sz="1200" kern="1200" dirty="0">
                <a:solidFill>
                  <a:schemeClr val="tx1"/>
                </a:solidFill>
                <a:effectLst/>
                <a:latin typeface="+mn-lt"/>
                <a:ea typeface="+mn-ea"/>
                <a:cs typeface="+mn-cs"/>
              </a:rPr>
              <a:t>: sono una via di mezzo delle tipologie precedentemente descritte.</a:t>
            </a:r>
          </a:p>
          <a:p>
            <a:r>
              <a:rPr lang="it-IT" sz="1200" kern="1200" dirty="0">
                <a:solidFill>
                  <a:schemeClr val="tx1"/>
                </a:solidFill>
                <a:effectLst/>
                <a:latin typeface="+mn-lt"/>
                <a:ea typeface="+mn-ea"/>
                <a:cs typeface="+mn-cs"/>
              </a:rPr>
              <a:t>Nel secondo caso, l’eterogeneità del Web è definita dal fatto che le pagine vengono create da milioni di persone aventi differente cultura, abilità e linguaggio. Da questo si deduce che le pagine Web possono avere informazioni simili o uguali, ma presentate e organizzate in maniera completamente differente.</a:t>
            </a:r>
          </a:p>
          <a:p>
            <a:pPr lvl="0"/>
            <a:r>
              <a:rPr lang="it-IT" sz="1200" b="1" kern="1200" dirty="0">
                <a:solidFill>
                  <a:schemeClr val="tx1"/>
                </a:solidFill>
                <a:effectLst/>
                <a:latin typeface="+mn-lt"/>
                <a:ea typeface="+mn-ea"/>
                <a:cs typeface="+mn-cs"/>
              </a:rPr>
              <a:t>Dinamica</a:t>
            </a:r>
            <a:r>
              <a:rPr lang="it-IT" sz="1200" kern="1200" dirty="0">
                <a:solidFill>
                  <a:schemeClr val="tx1"/>
                </a:solidFill>
                <a:effectLst/>
                <a:latin typeface="+mn-lt"/>
                <a:ea typeface="+mn-ea"/>
                <a:cs typeface="+mn-cs"/>
              </a:rPr>
              <a:t> perché ogni secondo vengono create, distrutte e modificate migliaia di pagine. Il contenuto e la struttura delle pagine Web cambiano con frequenza.</a:t>
            </a:r>
          </a:p>
          <a:p>
            <a:r>
              <a:rPr lang="it-IT" sz="1200" kern="1200" dirty="0">
                <a:solidFill>
                  <a:schemeClr val="tx1"/>
                </a:solidFill>
                <a:effectLst/>
                <a:latin typeface="+mn-lt"/>
                <a:ea typeface="+mn-ea"/>
                <a:cs typeface="+mn-cs"/>
              </a:rPr>
              <a:t>Estrarre l’informazione dal Web, quindi, richiede l’utilizzo di metodologie di differenti campi: [sulle slide]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a:t>
            </a: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Nell’ultima colonna sono stati inseriti il numero dei cluster identificati manualmente dall’esperto durante la generazione della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sono state scelte le seguenti metriche per misurare la qualità dei cluster prodotti dagli algoritmi precedentemente citati. </a:t>
            </a: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Spiega lo schema… specificando che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di 100k 500k e 1m con profondità massima 10 15 20 e w2v con finestra di 2 3 5 7. Di che una volta effettuato il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sulle informazioni della struttura e del testo, sono state scelte le configurazioni migliori per la concatenazione. </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83625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La pagina Web, elemento di un determinato sito, è formata da differenti rappresentazioni:</a:t>
            </a:r>
          </a:p>
          <a:p>
            <a:pPr lvl="0"/>
            <a:r>
              <a:rPr lang="it-IT" sz="1200" b="1" kern="1200" dirty="0">
                <a:solidFill>
                  <a:schemeClr val="tx1"/>
                </a:solidFill>
                <a:effectLst/>
                <a:latin typeface="+mn-lt"/>
                <a:ea typeface="+mn-ea"/>
                <a:cs typeface="+mn-cs"/>
              </a:rPr>
              <a:t>Rappresentazione Testuale</a:t>
            </a:r>
            <a:r>
              <a:rPr lang="it-IT" sz="1200" kern="1200" dirty="0">
                <a:solidFill>
                  <a:schemeClr val="tx1"/>
                </a:solidFill>
                <a:effectLst/>
                <a:latin typeface="+mn-lt"/>
                <a:ea typeface="+mn-ea"/>
                <a:cs typeface="+mn-cs"/>
              </a:rPr>
              <a:t>: le pagine Web sono composte dal testo, componente fondamentale della pagina stessa perché permette il trasferimento dell’informazione. Durante la navigazione, infatti, gli utenti estrapolano conoscenza semplicemente leggendo il contenuto testuale delle pagine che visita.</a:t>
            </a:r>
          </a:p>
          <a:p>
            <a:pPr lvl="0"/>
            <a:r>
              <a:rPr lang="it-IT" sz="1200" b="1" kern="1200" dirty="0">
                <a:solidFill>
                  <a:schemeClr val="tx1"/>
                </a:solidFill>
                <a:effectLst/>
                <a:latin typeface="+mn-lt"/>
                <a:ea typeface="+mn-ea"/>
                <a:cs typeface="+mn-cs"/>
              </a:rPr>
              <a:t>Rappresentazione Visuale</a:t>
            </a:r>
            <a:r>
              <a:rPr lang="it-IT" sz="1200" kern="1200" dirty="0">
                <a:solidFill>
                  <a:schemeClr val="tx1"/>
                </a:solidFill>
                <a:effectLst/>
                <a:latin typeface="+mn-lt"/>
                <a:ea typeface="+mn-ea"/>
                <a:cs typeface="+mn-cs"/>
              </a:rPr>
              <a:t>: quando una pagina Web viene </a:t>
            </a:r>
            <a:r>
              <a:rPr lang="it-IT" sz="1200" kern="1200" dirty="0" err="1">
                <a:solidFill>
                  <a:schemeClr val="tx1"/>
                </a:solidFill>
                <a:effectLst/>
                <a:latin typeface="+mn-lt"/>
                <a:ea typeface="+mn-ea"/>
                <a:cs typeface="+mn-cs"/>
              </a:rPr>
              <a:t>renderizzata</a:t>
            </a:r>
            <a:r>
              <a:rPr lang="it-IT" sz="1200" kern="1200" dirty="0">
                <a:solidFill>
                  <a:schemeClr val="tx1"/>
                </a:solidFill>
                <a:effectLst/>
                <a:latin typeface="+mn-lt"/>
                <a:ea typeface="+mn-ea"/>
                <a:cs typeface="+mn-cs"/>
              </a:rPr>
              <a:t> da un browser, viene applicato uno stile di formattazione visuale, chiamato CSS, che definisce gli elementi della pagina Web come contenitori rettangolari innestato o concatenati, formando un albero chiamato </a:t>
            </a:r>
            <a:r>
              <a:rPr lang="it-IT" sz="1200" kern="1200" dirty="0" err="1">
                <a:solidFill>
                  <a:schemeClr val="tx1"/>
                </a:solidFill>
                <a:effectLst/>
                <a:latin typeface="+mn-lt"/>
                <a:ea typeface="+mn-ea"/>
                <a:cs typeface="+mn-cs"/>
              </a:rPr>
              <a:t>Rendered</a:t>
            </a:r>
            <a:r>
              <a:rPr lang="it-IT" sz="1200" kern="1200" dirty="0">
                <a:solidFill>
                  <a:schemeClr val="tx1"/>
                </a:solidFill>
                <a:effectLst/>
                <a:latin typeface="+mn-lt"/>
                <a:ea typeface="+mn-ea"/>
                <a:cs typeface="+mn-cs"/>
              </a:rPr>
              <a:t> Box </a:t>
            </a:r>
            <a:r>
              <a:rPr lang="it-IT" sz="1200" kern="1200" dirty="0" err="1">
                <a:solidFill>
                  <a:schemeClr val="tx1"/>
                </a:solidFill>
                <a:effectLst/>
                <a:latin typeface="+mn-lt"/>
                <a:ea typeface="+mn-ea"/>
                <a:cs typeface="+mn-cs"/>
              </a:rPr>
              <a:t>Tree</a:t>
            </a:r>
            <a:r>
              <a:rPr lang="it-IT" sz="1200" kern="1200" dirty="0">
                <a:solidFill>
                  <a:schemeClr val="tx1"/>
                </a:solidFill>
                <a:effectLst/>
                <a:latin typeface="+mn-lt"/>
                <a:ea typeface="+mn-ea"/>
                <a:cs typeface="+mn-cs"/>
              </a:rPr>
              <a:t>. Quest’albero non deve essere confuso con gli elementi definiti dai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poiché ci sono dei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invisibili &lt;head&gt; oppure elementi resi invisibili nel </a:t>
            </a:r>
            <a:r>
              <a:rPr lang="it-IT" sz="1200" kern="1200" dirty="0" err="1">
                <a:solidFill>
                  <a:schemeClr val="tx1"/>
                </a:solidFill>
                <a:effectLst/>
                <a:latin typeface="+mn-lt"/>
                <a:ea typeface="+mn-ea"/>
                <a:cs typeface="+mn-cs"/>
              </a:rPr>
              <a:t>css</a:t>
            </a:r>
            <a:r>
              <a:rPr lang="it-IT" sz="1200" kern="1200" dirty="0">
                <a:solidFill>
                  <a:schemeClr val="tx1"/>
                </a:solidFill>
                <a:effectLst/>
                <a:latin typeface="+mn-lt"/>
                <a:ea typeface="+mn-ea"/>
                <a:cs typeface="+mn-cs"/>
              </a:rPr>
              <a:t>. Inoltre, la generazione di tale albero richiede l’esecuzione di codice JS e CSS.</a:t>
            </a:r>
          </a:p>
          <a:p>
            <a:pPr lvl="0"/>
            <a:r>
              <a:rPr lang="it-IT" sz="1200" b="1" kern="1200" dirty="0">
                <a:solidFill>
                  <a:schemeClr val="tx1"/>
                </a:solidFill>
                <a:effectLst/>
                <a:latin typeface="+mn-lt"/>
                <a:ea typeface="+mn-ea"/>
                <a:cs typeface="+mn-cs"/>
              </a:rPr>
              <a:t>Rappresentazione Strutturale</a:t>
            </a:r>
            <a:r>
              <a:rPr lang="it-IT" sz="1200" kern="1200" dirty="0">
                <a:solidFill>
                  <a:schemeClr val="tx1"/>
                </a:solidFill>
                <a:effectLst/>
                <a:latin typeface="+mn-lt"/>
                <a:ea typeface="+mn-ea"/>
                <a:cs typeface="+mn-cs"/>
              </a:rPr>
              <a:t>: elementi della pagina Web inscritti nei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i quali possono essere testo, hyperlink o dati multimediali.</a:t>
            </a:r>
          </a:p>
          <a:p>
            <a:r>
              <a:rPr lang="it-IT" sz="1200" kern="1200" dirty="0">
                <a:solidFill>
                  <a:schemeClr val="tx1"/>
                </a:solidFill>
                <a:effectLst/>
                <a:latin typeface="+mn-lt"/>
                <a:ea typeface="+mn-ea"/>
                <a:cs typeface="+mn-cs"/>
              </a:rPr>
              <a:t>Tali rappresentazioni vengono sfruttate dagli attuali algoritmi di Clustering per poter organizzare l’enorme quantità di dati archiviati nel Web in maniera veloce e mirata. </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1191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Questa attività non viene utilizzata solo nel contesto del Web, e più nello specifico nell’information </a:t>
            </a:r>
            <a:r>
              <a:rPr lang="it-IT" sz="1200" kern="1200" dirty="0" err="1">
                <a:solidFill>
                  <a:schemeClr val="tx1"/>
                </a:solidFill>
                <a:effectLst/>
                <a:latin typeface="+mn-lt"/>
                <a:ea typeface="+mn-ea"/>
                <a:cs typeface="+mn-cs"/>
              </a:rPr>
              <a:t>Retrieval</a:t>
            </a:r>
            <a:r>
              <a:rPr lang="it-IT" sz="1200" kern="1200" dirty="0">
                <a:solidFill>
                  <a:schemeClr val="tx1"/>
                </a:solidFill>
                <a:effectLst/>
                <a:latin typeface="+mn-lt"/>
                <a:ea typeface="+mn-ea"/>
                <a:cs typeface="+mn-cs"/>
              </a:rPr>
              <a:t> per suddividere le pagine in gruppi, ognuna delle quali cattura un aspetto particolare dell’elemento stesso. Infatti è stata usata in Biologia per creare una </a:t>
            </a:r>
            <a:r>
              <a:rPr lang="it-IT" sz="1200" kern="1200" dirty="0" err="1">
                <a:solidFill>
                  <a:schemeClr val="tx1"/>
                </a:solidFill>
                <a:effectLst/>
                <a:latin typeface="+mn-lt"/>
                <a:ea typeface="+mn-ea"/>
                <a:cs typeface="+mn-cs"/>
              </a:rPr>
              <a:t>tassionomia</a:t>
            </a:r>
            <a:r>
              <a:rPr lang="it-IT" sz="1200" kern="1200" dirty="0">
                <a:solidFill>
                  <a:schemeClr val="tx1"/>
                </a:solidFill>
                <a:effectLst/>
                <a:latin typeface="+mn-lt"/>
                <a:ea typeface="+mn-ea"/>
                <a:cs typeface="+mn-cs"/>
              </a:rPr>
              <a:t> di tutte le specie viventi; è stata usata per analizzare e classificare i climi della Terra; è stata usata in psicologia e medicina per identificare variazioni di malattie e depressioni; ed è stata usata nel campo del Business per dividere i consumatori in gruppi per successive attività di analisi e di marketing.</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semantica (per esempio pagine di professori, corsi e prodotti) di un sito Web. In particolare si è cercato di capire se, combinando le diverse rappresentazioni della pagina Web precedentemente viste, è possibile migliorare la qualità dei Cluster (dei raggruppamenti) prodotti. 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Gli algoritmi di Clustering esistenti in letteratura raggruppano pagine Web di differenti siti, trascurando quelle di uno specifico sito. Sono classificati in 4 categorie:</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sfruttano il testo per estrarre informazioni utili al processo di raggruppamento delle pagine;</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sfruttano gli schemi di comportamento degli utenti durante la navigazione nel Web per raggruppare le pagine;</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le pagine Web, a differenza dei documenti testuali, sono caratterizzate dalle proprietà strutturali come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che permettono di definire la loro rappresentazione strutturale. Il codice HTML fornisce una differente e complementare rappresentazione rispetto a quella testuale.</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anche la struttura ad hyperlink, che interconnettono le pagine Web, caratterizzano le loro proprietà strutturali. Gli hyperlink interconnettono due pagine Web, sfruttando l’informazione codificata negli stessi per </a:t>
            </a:r>
            <a:r>
              <a:rPr lang="it-IT" sz="1200" kern="1200" dirty="0" err="1">
                <a:solidFill>
                  <a:schemeClr val="tx1"/>
                </a:solidFill>
                <a:effectLst/>
                <a:latin typeface="+mn-lt"/>
                <a:ea typeface="+mn-ea"/>
                <a:cs typeface="+mn-cs"/>
              </a:rPr>
              <a:t>Clusterizzare</a:t>
            </a:r>
            <a:r>
              <a:rPr lang="it-IT" sz="1200" kern="1200" dirty="0">
                <a:solidFill>
                  <a:schemeClr val="tx1"/>
                </a:solidFill>
                <a:effectLst/>
                <a:latin typeface="+mn-lt"/>
                <a:ea typeface="+mn-ea"/>
                <a:cs typeface="+mn-cs"/>
              </a:rPr>
              <a:t> le pagine.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1989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Da queste motivazioni, si è definita come soluzione quella di combinare le informazioni estratte dal contenuto testuale e quelle della struttura del sito Web (grafo) e di rappresentare queste informazioni in uno spazio vettoriale.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6784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arrivare a questa soluzione,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0224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Indicizzare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permette</a:t>
            </a:r>
            <a:r>
              <a:rPr lang="en-US" spc="-1" dirty="0">
                <a:uFill>
                  <a:solidFill>
                    <a:srgbClr val="FFFFFF"/>
                  </a:solidFill>
                </a:uFill>
              </a:rPr>
              <a:t> di </a:t>
            </a:r>
            <a:r>
              <a:rPr lang="en-US" spc="-1" dirty="0" err="1">
                <a:uFill>
                  <a:solidFill>
                    <a:srgbClr val="FFFFFF"/>
                  </a:solidFill>
                </a:uFill>
              </a:rPr>
              <a:t>aumentare</a:t>
            </a:r>
            <a:r>
              <a:rPr lang="en-US" spc="-1" dirty="0">
                <a:uFill>
                  <a:solidFill>
                    <a:srgbClr val="FFFFFF"/>
                  </a:solidFill>
                </a:uFill>
              </a:rPr>
              <a:t> </a:t>
            </a:r>
            <a:r>
              <a:rPr lang="en-US" spc="-1" dirty="0" err="1">
                <a:uFill>
                  <a:solidFill>
                    <a:srgbClr val="FFFFFF"/>
                  </a:solidFill>
                </a:uFill>
              </a:rPr>
              <a:t>l’efficienza</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interrogazioni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utenti</a:t>
            </a:r>
            <a:r>
              <a:rPr lang="en-US" spc="-1" dirty="0">
                <a:uFill>
                  <a:solidFill>
                    <a:srgbClr val="FFFFFF"/>
                  </a:solidFill>
                </a:uFill>
              </a:rPr>
              <a:t> </a:t>
            </a:r>
            <a:r>
              <a:rPr lang="en-US" spc="-1" dirty="0" err="1">
                <a:uFill>
                  <a:solidFill>
                    <a:srgbClr val="FFFFFF"/>
                  </a:solidFill>
                </a:uFill>
              </a:rPr>
              <a:t>effettuano</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la </a:t>
            </a:r>
            <a:r>
              <a:rPr lang="en-US" spc="-1" dirty="0" err="1">
                <a:uFill>
                  <a:solidFill>
                    <a:srgbClr val="FFFFFF"/>
                  </a:solidFill>
                </a:uFill>
              </a:rPr>
              <a:t>navigazione</a:t>
            </a:r>
            <a:r>
              <a:rPr lang="en-US" spc="-1" dirty="0">
                <a:uFill>
                  <a:solidFill>
                    <a:srgbClr val="FFFFFF"/>
                  </a:solidFill>
                </a:uFill>
              </a:rPr>
              <a:t>.</a:t>
            </a: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803" y="2774585"/>
            <a:ext cx="4511514" cy="3447147"/>
          </a:xfrm>
          <a:prstGeom prst="rect">
            <a:avLst/>
          </a:prstGeom>
        </p:spPr>
      </p:pic>
    </p:spTree>
    <p:extLst>
      <p:ext uri="{BB962C8B-B14F-4D97-AF65-F5344CB8AC3E}">
        <p14:creationId xmlns:p14="http://schemas.microsoft.com/office/powerpoint/2010/main" val="2676219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4202261"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err="1">
                    <a:uFill>
                      <a:solidFill>
                        <a:srgbClr val="FFFFFF"/>
                      </a:solidFill>
                    </a:uFill>
                  </a:rPr>
                  <a:t>sito</a:t>
                </a:r>
                <a:r>
                  <a:rPr lang="en-US" spc="-1" dirty="0">
                    <a:uFill>
                      <a:solidFill>
                        <a:srgbClr val="FFFFFF"/>
                      </a:solidFill>
                    </a:uFill>
                  </a:rPr>
                  <a:t> Web è </a:t>
                </a:r>
                <a:r>
                  <a:rPr lang="en-US" spc="-1" dirty="0" err="1">
                    <a:uFill>
                      <a:solidFill>
                        <a:srgbClr val="FFFFFF"/>
                      </a:solidFill>
                    </a:uFill>
                  </a:rPr>
                  <a:t>formalmente</a:t>
                </a:r>
                <a:r>
                  <a:rPr lang="en-US" spc="-1" dirty="0">
                    <a:uFill>
                      <a:solidFill>
                        <a:srgbClr val="FFFFFF"/>
                      </a:solidFill>
                    </a:uFill>
                  </a:rPr>
                  <a:t> </a:t>
                </a:r>
                <a:r>
                  <a:rPr lang="en-US" spc="-1" dirty="0" err="1">
                    <a:uFill>
                      <a:solidFill>
                        <a:srgbClr val="FFFFFF"/>
                      </a:solidFill>
                    </a:uFill>
                  </a:rPr>
                  <a:t>descritto</a:t>
                </a:r>
                <a:r>
                  <a:rPr lang="en-US" spc="-1" dirty="0">
                    <a:uFill>
                      <a:solidFill>
                        <a:srgbClr val="FFFFFF"/>
                      </a:solidFill>
                    </a:uFill>
                  </a:rPr>
                  <a:t> come un </a:t>
                </a:r>
                <a:r>
                  <a:rPr lang="en-US" spc="-1" dirty="0" err="1">
                    <a:uFill>
                      <a:solidFill>
                        <a:srgbClr val="FFFFFF"/>
                      </a:solidFill>
                    </a:uFill>
                  </a:rPr>
                  <a:t>grafo</a:t>
                </a:r>
                <a:r>
                  <a:rPr lang="en-US" spc="-1" dirty="0">
                    <a:uFill>
                      <a:solidFill>
                        <a:srgbClr val="FFFFFF"/>
                      </a:solidFill>
                    </a:uFill>
                  </a:rPr>
                  <a:t> </a:t>
                </a:r>
                <a:r>
                  <a:rPr lang="en-US" spc="-1" dirty="0" err="1">
                    <a:uFill>
                      <a:solidFill>
                        <a:srgbClr val="FFFFFF"/>
                      </a:solidFill>
                    </a:uFill>
                  </a:rPr>
                  <a:t>orientato</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𝐺</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4202261" cy="4739442"/>
              </a:xfrm>
              <a:prstGeom prst="rect">
                <a:avLst/>
              </a:prstGeom>
              <a:blipFill>
                <a:blip r:embed="rId3"/>
                <a:stretch>
                  <a:fillRect l="-870" t="-772" r="-2609"/>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Costruzione</a:t>
            </a:r>
            <a:r>
              <a:rPr lang="en-US" sz="4400" b="0" strike="noStrike" spc="-1" dirty="0">
                <a:solidFill>
                  <a:srgbClr val="17375E"/>
                </a:solidFill>
                <a:uFill>
                  <a:solidFill>
                    <a:srgbClr val="FFFFFF"/>
                  </a:solidFill>
                </a:uFill>
                <a:latin typeface="Calibri"/>
                <a:ea typeface="DejaVu Sans"/>
              </a:rPr>
              <a:t> del dataset</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e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Concatenazione</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endParaRPr lang="en-US" spc="-1" dirty="0">
              <a:uFill>
                <a:solidFill>
                  <a:srgbClr val="FFFFFF"/>
                </a:solidFill>
              </a:uFill>
            </a:endParaRPr>
          </a:p>
          <a:p>
            <a:pPr lvl="1"/>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di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sperimentazione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 </a:t>
                </a: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valore</a:t>
                </a:r>
                <a:r>
                  <a:rPr lang="en-US" spc="-1" dirty="0">
                    <a:uFill>
                      <a:solidFill>
                        <a:srgbClr val="FFFFFF"/>
                      </a:solidFill>
                    </a:uFill>
                  </a:rPr>
                  <a:t> </a:t>
                </a:r>
                <a:r>
                  <a:rPr lang="en-US" spc="-1" dirty="0">
                    <a:solidFill>
                      <a:srgbClr val="FF3333"/>
                    </a:solidFill>
                    <a:uFill>
                      <a:solidFill>
                        <a:srgbClr val="FFFFFF"/>
                      </a:solidFill>
                    </a:uFill>
                  </a:rPr>
                  <a:t>b</a:t>
                </a:r>
                <a:r>
                  <a:rPr lang="en-US" spc="-1" dirty="0">
                    <a:uFill>
                      <a:solidFill>
                        <a:srgbClr val="FFFFFF"/>
                      </a:solidFill>
                    </a:uFill>
                  </a:rPr>
                  <a:t>, </a:t>
                </a:r>
                <a:r>
                  <a:rPr lang="en-US" spc="-1" dirty="0" err="1">
                    <a:uFill>
                      <a:solidFill>
                        <a:srgbClr val="FFFFFF"/>
                      </a:solidFill>
                    </a:uFill>
                  </a:rPr>
                  <a:t>usato</a:t>
                </a:r>
                <a:r>
                  <a:rPr lang="en-US" spc="-1" dirty="0">
                    <a:uFill>
                      <a:solidFill>
                        <a:srgbClr val="FFFFFF"/>
                      </a:solidFill>
                    </a:uFill>
                  </a:rPr>
                  <a:t> per </a:t>
                </a:r>
                <a:r>
                  <a:rPr lang="en-US" spc="-1" dirty="0" err="1">
                    <a:uFill>
                      <a:solidFill>
                        <a:srgbClr val="FFFFFF"/>
                      </a:solidFill>
                    </a:uFill>
                  </a:rPr>
                  <a:t>aumentare</a:t>
                </a:r>
                <a:r>
                  <a:rPr lang="en-US" spc="-1" dirty="0">
                    <a:uFill>
                      <a:solidFill>
                        <a:srgbClr val="FFFFFF"/>
                      </a:solidFill>
                    </a:uFill>
                  </a:rPr>
                  <a:t> o </a:t>
                </a:r>
                <a:r>
                  <a:rPr lang="en-US" spc="-1" dirty="0" err="1">
                    <a:uFill>
                      <a:solidFill>
                        <a:srgbClr val="FFFFFF"/>
                      </a:solidFill>
                    </a:uFill>
                  </a:rPr>
                  <a:t>diminuire</a:t>
                </a:r>
                <a:r>
                  <a:rPr lang="en-US" spc="-1" dirty="0">
                    <a:uFill>
                      <a:solidFill>
                        <a:srgbClr val="FFFFFF"/>
                      </a:solidFill>
                    </a:uFill>
                  </a:rPr>
                  <a:t> la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r>
                  <a:rPr lang="en-US" spc="-1" dirty="0">
                    <a:uFill>
                      <a:solidFill>
                        <a:srgbClr val="FFFFFF"/>
                      </a:solidFill>
                    </a:uFill>
                  </a:rPr>
                  <a:t>, per 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primo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secondo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termini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presentano</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volte in un </a:t>
            </a:r>
            <a:r>
              <a:rPr lang="en-US" spc="-1" dirty="0" err="1">
                <a:uFill>
                  <a:solidFill>
                    <a:srgbClr val="FFFFFF"/>
                  </a:solidFill>
                </a:uFill>
              </a:rPr>
              <a:t>documento</a:t>
            </a:r>
            <a:r>
              <a:rPr lang="en-US" spc="-1" dirty="0">
                <a:uFill>
                  <a:solidFill>
                    <a:srgbClr val="FFFFFF"/>
                  </a:solidFill>
                </a:uFill>
              </a:rPr>
              <a:t>, ma con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frequenza</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811248"/>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811248"/>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Chiamato</a:t>
            </a:r>
            <a:r>
              <a:rPr lang="en-US" spc="-1" dirty="0">
                <a:uFill>
                  <a:solidFill>
                    <a:srgbClr val="FFFFFF"/>
                  </a:solidFill>
                </a:uFill>
              </a:rPr>
              <a:t> </a:t>
            </a:r>
            <a:r>
              <a:rPr lang="en-US" spc="-1" dirty="0" err="1">
                <a:uFill>
                  <a:solidFill>
                    <a:srgbClr val="FFFFFF"/>
                  </a:solidFill>
                </a:uFill>
              </a:rPr>
              <a:t>anche</a:t>
            </a:r>
            <a:r>
              <a:rPr lang="en-US" spc="-1" dirty="0">
                <a:uFill>
                  <a:solidFill>
                    <a:srgbClr val="FFFFFF"/>
                  </a:solidFill>
                </a:uFill>
              </a:rPr>
              <a:t> Paragraph2Vec,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simile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Si </a:t>
            </a:r>
            <a:r>
              <a:rPr lang="en-US" spc="-1" dirty="0" err="1">
                <a:uFill>
                  <a:solidFill>
                    <a:srgbClr val="FFFFFF"/>
                  </a:solidFill>
                </a:uFill>
              </a:rPr>
              <a:t>usano</a:t>
            </a:r>
            <a:r>
              <a:rPr lang="en-US" spc="-1" dirty="0">
                <a:uFill>
                  <a:solidFill>
                    <a:srgbClr val="FFFFFF"/>
                  </a:solidFill>
                </a:uFill>
              </a:rPr>
              <a:t> due </a:t>
            </a:r>
            <a:r>
              <a:rPr lang="en-US" spc="-1" dirty="0" err="1">
                <a:uFill>
                  <a:solidFill>
                    <a:srgbClr val="FFFFFF"/>
                  </a:solidFill>
                </a:uFill>
              </a:rPr>
              <a:t>matrici</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formata</a:t>
            </a:r>
            <a:r>
              <a:rPr lang="en-US" spc="-1" dirty="0">
                <a:uFill>
                  <a:solidFill>
                    <a:srgbClr val="FFFFFF"/>
                  </a:solidFill>
                </a:uFill>
              </a:rPr>
              <a:t> </a:t>
            </a:r>
            <a:r>
              <a:rPr lang="en-US" spc="-1" dirty="0" err="1">
                <a:uFill>
                  <a:solidFill>
                    <a:srgbClr val="FFFFFF"/>
                  </a:solidFill>
                </a:uFill>
              </a:rPr>
              <a:t>dai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l’altra</a:t>
            </a:r>
            <a:r>
              <a:rPr lang="en-US" spc="-1" dirty="0">
                <a:uFill>
                  <a:solidFill>
                    <a:srgbClr val="FFFFFF"/>
                  </a:solidFill>
                </a:uFill>
              </a:rPr>
              <a:t> da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Gli</a:t>
            </a:r>
            <a:r>
              <a:rPr lang="en-US" spc="-1" dirty="0">
                <a:uFill>
                  <a:solidFill>
                    <a:srgbClr val="FFFFFF"/>
                  </a:solidFill>
                </a:uFill>
              </a:rPr>
              <a:t> embedding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e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combinati</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a:t>
            </a:r>
            <a:r>
              <a:rPr lang="en-US" spc="-1" dirty="0" err="1">
                <a:uFill>
                  <a:solidFill>
                    <a:srgbClr val="FFFFFF"/>
                  </a:solidFill>
                </a:uFill>
              </a:rPr>
              <a:t>l’apprendimento</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a:t>
            </a:r>
            <a:r>
              <a:rPr lang="en-US" spc="-1" dirty="0" err="1">
                <a:uFill>
                  <a:solidFill>
                    <a:srgbClr val="FFFFFF"/>
                  </a:solidFill>
                </a:uFill>
              </a:rPr>
              <a:t>aggiornati</a:t>
            </a:r>
            <a:r>
              <a:rPr lang="en-US" spc="-1" dirty="0">
                <a:uFill>
                  <a:solidFill>
                    <a:srgbClr val="FFFFFF"/>
                  </a:solidFill>
                </a:uFill>
              </a:rPr>
              <a:t> </a:t>
            </a:r>
            <a:r>
              <a:rPr lang="en-US" spc="-1" dirty="0" err="1">
                <a:uFill>
                  <a:solidFill>
                    <a:srgbClr val="FFFFFF"/>
                  </a:solidFill>
                </a:uFill>
              </a:rPr>
              <a:t>mediante</a:t>
            </a:r>
            <a:r>
              <a:rPr lang="en-US" spc="-1" dirty="0">
                <a:uFill>
                  <a:solidFill>
                    <a:srgbClr val="FFFFFF"/>
                  </a:solidFill>
                </a:uFill>
              </a:rPr>
              <a:t> la </a:t>
            </a:r>
            <a:r>
              <a:rPr lang="en-US" spc="-1" dirty="0" err="1">
                <a:uFill>
                  <a:solidFill>
                    <a:srgbClr val="FFFFFF"/>
                  </a:solidFill>
                </a:uFill>
              </a:rPr>
              <a:t>concatenazione</a:t>
            </a:r>
            <a:r>
              <a:rPr lang="en-US" spc="-1" dirty="0">
                <a:uFill>
                  <a:solidFill>
                    <a:srgbClr val="FFFFFF"/>
                  </a:solidFill>
                </a:uFill>
              </a:rPr>
              <a:t> o la media.</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Web: </a:t>
            </a:r>
            <a:r>
              <a:rPr lang="en-US" sz="4400" b="0" strike="noStrike" spc="-1" dirty="0" err="1">
                <a:solidFill>
                  <a:srgbClr val="17375E"/>
                </a:solidFill>
                <a:uFill>
                  <a:solidFill>
                    <a:srgbClr val="FFFFFF"/>
                  </a:solidFill>
                </a:uFill>
                <a:latin typeface="Calibri"/>
                <a:ea typeface="DejaVu Sans"/>
              </a:rPr>
              <a:t>sorgente</a:t>
            </a:r>
            <a:r>
              <a:rPr lang="en-US" sz="4400" b="0" strike="noStrike" spc="-1" dirty="0">
                <a:solidFill>
                  <a:srgbClr val="17375E"/>
                </a:solidFill>
                <a:uFill>
                  <a:solidFill>
                    <a:srgbClr val="FFFFFF"/>
                  </a:solidFill>
                </a:uFill>
                <a:latin typeface="Calibri"/>
                <a:ea typeface="DejaVu Sans"/>
              </a:rPr>
              <a:t> di </a:t>
            </a:r>
            <a:r>
              <a:rPr lang="en-US" sz="4400" b="0" strike="noStrike" spc="-1" dirty="0" err="1">
                <a:solidFill>
                  <a:srgbClr val="17375E"/>
                </a:solidFill>
                <a:uFill>
                  <a:solidFill>
                    <a:srgbClr val="FFFFFF"/>
                  </a:solidFill>
                </a:uFill>
                <a:latin typeface="Calibri"/>
                <a:ea typeface="DejaVu Sans"/>
              </a:rPr>
              <a:t>informazioni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latin typeface="Arial"/>
              </a:rPr>
              <a:t>Il Web è la </a:t>
            </a:r>
            <a:r>
              <a:rPr lang="en-US" spc="-1" dirty="0" err="1">
                <a:solidFill>
                  <a:srgbClr val="000000"/>
                </a:solidFill>
                <a:uFill>
                  <a:solidFill>
                    <a:srgbClr val="FFFFFF"/>
                  </a:solidFill>
                </a:uFill>
                <a:latin typeface="Arial"/>
              </a:rPr>
              <a:t>più</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grande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eterogenea</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dinamica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sorgente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informazione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liberamente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fruibile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chiunque</a:t>
            </a:r>
            <a:r>
              <a:rPr lang="en-US" spc="-1" dirty="0">
                <a:solidFill>
                  <a:srgbClr val="000000"/>
                </a:solidFill>
                <a:uFill>
                  <a:solidFill>
                    <a:srgbClr val="FFFFFF"/>
                  </a:solidFill>
                </a:uFill>
                <a:latin typeface="Arial"/>
              </a:rPr>
              <a:t>.</a:t>
            </a: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r>
              <a:rPr lang="en-US" spc="-1" dirty="0" err="1">
                <a:solidFill>
                  <a:srgbClr val="000000"/>
                </a:solidFill>
                <a:uFill>
                  <a:solidFill>
                    <a:srgbClr val="FFFFFF"/>
                  </a:solidFill>
                </a:uFill>
                <a:latin typeface="Arial"/>
              </a:rPr>
              <a:t>L’estrazione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dell’informazione</a:t>
            </a:r>
            <a:r>
              <a:rPr lang="en-US" spc="-1" dirty="0">
                <a:solidFill>
                  <a:srgbClr val="000000"/>
                </a:solidFill>
                <a:uFill>
                  <a:solidFill>
                    <a:srgbClr val="FFFFFF"/>
                  </a:solidFill>
                </a:uFill>
                <a:latin typeface="Arial"/>
              </a:rPr>
              <a:t> dal Web </a:t>
            </a:r>
            <a:r>
              <a:rPr lang="en-US" spc="-1" dirty="0" err="1">
                <a:solidFill>
                  <a:srgbClr val="000000"/>
                </a:solidFill>
                <a:uFill>
                  <a:solidFill>
                    <a:srgbClr val="FFFFFF"/>
                  </a:solidFill>
                </a:uFill>
                <a:latin typeface="Arial"/>
              </a:rPr>
              <a:t>richiede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l’utilizzo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metodologie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differenti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campi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KDD (Knowledge Discovery in Databases)</a:t>
            </a: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Text Mining</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Machine Learning</a:t>
            </a: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Network Analysis</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Information Retrieval</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err="1">
                <a:solidFill>
                  <a:srgbClr val="000000"/>
                </a:solidFill>
                <a:uFill>
                  <a:solidFill>
                    <a:srgbClr val="FFFFFF"/>
                  </a:solidFill>
                </a:uFill>
                <a:latin typeface="Arial"/>
              </a:rPr>
              <a:t>L’informazione</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codificata</a:t>
            </a:r>
            <a:r>
              <a:rPr lang="en-US" spc="-1" dirty="0">
                <a:solidFill>
                  <a:srgbClr val="000000"/>
                </a:solidFill>
                <a:uFill>
                  <a:solidFill>
                    <a:srgbClr val="FFFFFF"/>
                  </a:solidFill>
                </a:uFill>
                <a:latin typeface="Arial"/>
              </a:rPr>
              <a:t> non solo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contenuto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pagine</a:t>
            </a:r>
            <a:r>
              <a:rPr lang="en-US" spc="-1" dirty="0">
                <a:solidFill>
                  <a:srgbClr val="000000"/>
                </a:solidFill>
                <a:uFill>
                  <a:solidFill>
                    <a:srgbClr val="FFFFFF"/>
                  </a:solidFill>
                </a:uFill>
                <a:latin typeface="Arial"/>
              </a:rPr>
              <a:t>, ma </a:t>
            </a:r>
            <a:r>
              <a:rPr lang="en-US" spc="-1" dirty="0" err="1">
                <a:solidFill>
                  <a:srgbClr val="000000"/>
                </a:solidFill>
                <a:uFill>
                  <a:solidFill>
                    <a:srgbClr val="FFFFFF"/>
                  </a:solidFill>
                </a:uFill>
                <a:latin typeface="Arial"/>
              </a:rPr>
              <a:t>anche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struttura</a:t>
            </a:r>
            <a:r>
              <a:rPr lang="en-US" spc="-1" dirty="0">
                <a:solidFill>
                  <a:srgbClr val="000000"/>
                </a:solidFill>
                <a:uFill>
                  <a:solidFill>
                    <a:srgbClr val="FFFFFF"/>
                  </a:solidFill>
                </a:uFill>
                <a:latin typeface="Arial"/>
              </a:rPr>
              <a:t> del </a:t>
            </a:r>
            <a:r>
              <a:rPr lang="en-US" spc="-1" dirty="0" err="1">
                <a:solidFill>
                  <a:srgbClr val="000000"/>
                </a:solidFill>
                <a:uFill>
                  <a:solidFill>
                    <a:srgbClr val="FFFFFF"/>
                  </a:solidFill>
                </a:uFill>
                <a:latin typeface="Arial"/>
              </a:rPr>
              <a:t>sito</a:t>
            </a:r>
            <a:r>
              <a:rPr lang="en-US" spc="-1" dirty="0">
                <a:solidFill>
                  <a:srgbClr val="000000"/>
                </a:solidFill>
                <a:uFill>
                  <a:solidFill>
                    <a:srgbClr val="FFFFFF"/>
                  </a:solidFill>
                </a:uFill>
                <a:latin typeface="Arial"/>
              </a:rPr>
              <a:t> Web e </a:t>
            </a:r>
            <a:r>
              <a:rPr lang="en-US" spc="-1" dirty="0" err="1">
                <a:solidFill>
                  <a:srgbClr val="000000"/>
                </a:solidFill>
                <a:uFill>
                  <a:solidFill>
                    <a:srgbClr val="FFFFFF"/>
                  </a:solidFill>
                </a:uFill>
                <a:latin typeface="Arial"/>
              </a:rPr>
              <a:t>dai</a:t>
            </a:r>
            <a:r>
              <a:rPr lang="en-US" spc="-1" dirty="0">
                <a:solidFill>
                  <a:srgbClr val="000000"/>
                </a:solidFill>
                <a:uFill>
                  <a:solidFill>
                    <a:srgbClr val="FFFFFF"/>
                  </a:solidFill>
                </a:uFill>
                <a:latin typeface="Arial"/>
              </a:rPr>
              <a:t> log di </a:t>
            </a:r>
            <a:r>
              <a:rPr lang="en-US" spc="-1" dirty="0" err="1">
                <a:solidFill>
                  <a:srgbClr val="000000"/>
                </a:solidFill>
                <a:uFill>
                  <a:solidFill>
                    <a:srgbClr val="FFFFFF"/>
                  </a:solidFill>
                </a:uFill>
                <a:latin typeface="Arial"/>
              </a:rPr>
              <a:t>navigazione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utenti</a:t>
            </a:r>
            <a:r>
              <a:rPr lang="en-US"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1"/>
                <a:ext cx="8288640" cy="23406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 Dato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𝑥</m:t>
                    </m:r>
                    <m:r>
                      <a:rPr lang="it-IT" b="0" i="1" spc="-1" smtClean="0">
                        <a:uFill>
                          <a:solidFill>
                            <a:srgbClr val="FFFFFF"/>
                          </a:solidFill>
                        </a:uFill>
                        <a:latin typeface="Cambria Math" panose="02040503050406030204" pitchFamily="18" charset="0"/>
                      </a:rPr>
                      <m:t>=</m:t>
                    </m:r>
                    <m:d>
                      <m:dPr>
                        <m:begChr m:val="["/>
                        <m:endChr m:val="]"/>
                        <m:ctrlPr>
                          <a:rPr lang="it-IT" b="0" i="1" spc="-1" smtClean="0">
                            <a:uFill>
                              <a:solidFill>
                                <a:srgbClr val="FFFFFF"/>
                              </a:solidFill>
                            </a:uFill>
                            <a:latin typeface="Cambria Math" panose="02040503050406030204" pitchFamily="18" charset="0"/>
                          </a:rPr>
                        </m:ctrlPr>
                      </m:dPr>
                      <m:e>
                        <m:sSub>
                          <m:sSubPr>
                            <m:ctrlPr>
                              <a:rPr lang="it-IT" b="0"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𝑥</m:t>
                            </m:r>
                          </m:e>
                          <m:sub>
                            <m:r>
                              <a:rPr lang="it-IT" b="0" i="1" spc="-1" smtClean="0">
                                <a:uFill>
                                  <a:solidFill>
                                    <a:srgbClr val="FFFFFF"/>
                                  </a:solidFill>
                                </a:uFill>
                                <a:latin typeface="Cambria Math" panose="02040503050406030204" pitchFamily="18" charset="0"/>
                              </a:rPr>
                              <m:t>1</m:t>
                            </m:r>
                          </m:sub>
                        </m:sSub>
                        <m:r>
                          <a:rPr lang="it-IT" b="0" i="1" spc="-1" smtClean="0">
                            <a:uFill>
                              <a:solidFill>
                                <a:srgbClr val="FFFFFF"/>
                              </a:solidFill>
                            </a:uFill>
                            <a:latin typeface="Cambria Math" panose="02040503050406030204" pitchFamily="18" charset="0"/>
                          </a:rPr>
                          <m:t>, </m:t>
                        </m:r>
                        <m:sSub>
                          <m:sSubPr>
                            <m:ctrlPr>
                              <a:rPr lang="it-IT" b="0"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𝑥</m:t>
                            </m:r>
                          </m:e>
                          <m:sub>
                            <m:r>
                              <a:rPr lang="it-IT" b="0" i="1" spc="-1" smtClean="0">
                                <a:uFill>
                                  <a:solidFill>
                                    <a:srgbClr val="FFFFFF"/>
                                  </a:solidFill>
                                </a:uFill>
                                <a:latin typeface="Cambria Math" panose="02040503050406030204" pitchFamily="18" charset="0"/>
                              </a:rPr>
                              <m:t>2</m:t>
                            </m:r>
                          </m:sub>
                        </m:sSub>
                        <m:r>
                          <a:rPr lang="it-IT" b="0" i="1" spc="-1" smtClean="0">
                            <a:uFill>
                              <a:solidFill>
                                <a:srgbClr val="FFFFFF"/>
                              </a:solidFill>
                            </a:uFill>
                            <a:latin typeface="Cambria Math" panose="02040503050406030204" pitchFamily="18" charset="0"/>
                          </a:rPr>
                          <m:t>…, </m:t>
                        </m:r>
                        <m:sSub>
                          <m:sSubPr>
                            <m:ctrlPr>
                              <a:rPr lang="it-IT" b="0"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𝑥</m:t>
                            </m:r>
                          </m:e>
                          <m:sub>
                            <m:r>
                              <a:rPr lang="it-IT" b="0" i="1" spc="-1" smtClean="0">
                                <a:uFill>
                                  <a:solidFill>
                                    <a:srgbClr val="FFFFFF"/>
                                  </a:solidFill>
                                </a:uFill>
                                <a:latin typeface="Cambria Math" panose="02040503050406030204" pitchFamily="18" charset="0"/>
                              </a:rPr>
                              <m:t>𝑛</m:t>
                            </m:r>
                          </m:sub>
                        </m:sSub>
                      </m:e>
                    </m:d>
                    <m:r>
                      <a:rPr lang="it-IT" b="0" i="0" spc="-1" smtClean="0">
                        <a:uFill>
                          <a:solidFill>
                            <a:srgbClr val="FFFFFF"/>
                          </a:solidFill>
                        </a:uFill>
                        <a:latin typeface="Cambria Math" panose="02040503050406030204" pitchFamily="18" charset="0"/>
                      </a:rPr>
                      <m:t>:</m:t>
                    </m:r>
                  </m:oMath>
                </a14:m>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1"/>
                <a:ext cx="8288640" cy="2340626"/>
              </a:xfrm>
              <a:prstGeom prst="rect">
                <a:avLst/>
              </a:prstGeom>
              <a:blipFill>
                <a:blip r:embed="rId3"/>
                <a:stretch>
                  <a:fillRect l="-588" t="-1563" r="-662" b="-1823"/>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3578214" y="4092748"/>
                <a:ext cx="1966692"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𝑥</m:t>
                          </m:r>
                        </m:e>
                      </m:d>
                      <m:r>
                        <a:rPr lang="it-IT" sz="2400" b="0" i="1" smtClean="0">
                          <a:latin typeface="Cambria Math" panose="02040503050406030204" pitchFamily="18" charset="0"/>
                        </a:rPr>
                        <m:t>= </m:t>
                      </m:r>
                      <m:rad>
                        <m:radPr>
                          <m:degHide m:val="on"/>
                          <m:ctrlPr>
                            <a:rPr lang="it-IT" sz="2400" b="0" i="1" smtClean="0">
                              <a:latin typeface="Cambria Math" panose="02040503050406030204" pitchFamily="18" charset="0"/>
                            </a:rPr>
                          </m:ctrlPr>
                        </m:radPr>
                        <m:deg/>
                        <m:e>
                          <m:nary>
                            <m:naryPr>
                              <m:chr m:val="∑"/>
                              <m:ctrlPr>
                                <a:rPr lang="it-IT" sz="2400" b="0" i="1" smtClean="0">
                                  <a:latin typeface="Cambria Math" panose="02040503050406030204" pitchFamily="18" charset="0"/>
                                </a:rPr>
                              </m:ctrlPr>
                            </m:naryPr>
                            <m:sub>
                              <m:r>
                                <m:rPr>
                                  <m:brk m:alnAt="23"/>
                                </m:rPr>
                                <a:rPr lang="it-IT" sz="2400" b="0" i="1" smtClean="0">
                                  <a:latin typeface="Cambria Math" panose="02040503050406030204" pitchFamily="18" charset="0"/>
                                </a:rPr>
                                <m:t>𝑘</m:t>
                              </m:r>
                              <m:r>
                                <a:rPr lang="it-IT" sz="2400" b="0" i="1" smtClean="0">
                                  <a:latin typeface="Cambria Math" panose="02040503050406030204" pitchFamily="18" charset="0"/>
                                </a:rPr>
                                <m:t>=1</m:t>
                              </m:r>
                            </m:sub>
                            <m:sup>
                              <m:r>
                                <a:rPr lang="it-IT" sz="2400" b="0" i="1" smtClean="0">
                                  <a:latin typeface="Cambria Math" panose="02040503050406030204" pitchFamily="18" charset="0"/>
                                </a:rPr>
                                <m:t>𝑛</m:t>
                              </m:r>
                            </m:sup>
                            <m:e>
                              <m:sSubSup>
                                <m:sSubSupPr>
                                  <m:ctrlPr>
                                    <a:rPr lang="it-IT" sz="2400" b="0" i="1" smtClean="0">
                                      <a:latin typeface="Cambria Math" panose="02040503050406030204" pitchFamily="18" charset="0"/>
                                    </a:rPr>
                                  </m:ctrlPr>
                                </m:sSubSupPr>
                                <m:e>
                                  <m:r>
                                    <a:rPr lang="it-IT" sz="2400" b="0" i="1" smtClean="0">
                                      <a:latin typeface="Cambria Math" panose="02040503050406030204" pitchFamily="18" charset="0"/>
                                    </a:rPr>
                                    <m:t>𝑥</m:t>
                                  </m:r>
                                </m:e>
                                <m:sub>
                                  <m:r>
                                    <a:rPr lang="it-IT" sz="2400" b="0" i="1" smtClean="0">
                                      <a:latin typeface="Cambria Math" panose="02040503050406030204" pitchFamily="18" charset="0"/>
                                    </a:rPr>
                                    <m:t>𝑘</m:t>
                                  </m:r>
                                </m:sub>
                                <m:sup>
                                  <m:r>
                                    <a:rPr lang="it-IT" sz="2400" b="0" i="1" smtClean="0">
                                      <a:latin typeface="Cambria Math" panose="02040503050406030204" pitchFamily="18" charset="0"/>
                                    </a:rPr>
                                    <m:t>2</m:t>
                                  </m:r>
                                </m:sup>
                              </m:sSubSup>
                            </m:e>
                          </m:nary>
                        </m:e>
                      </m:rad>
                    </m:oMath>
                  </m:oMathPara>
                </a14:m>
                <a:endParaRPr lang="it-IT" sz="2400"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3578214" y="4092748"/>
                <a:ext cx="1966692" cy="1436868"/>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dirty="0"/>
                        <a:t>12372</a:t>
                      </a:r>
                    </a:p>
                  </a:txBody>
                  <a:tcPr/>
                </a:tc>
                <a:tc>
                  <a:txBody>
                    <a:bodyPr/>
                    <a:lstStyle/>
                    <a:p>
                      <a:r>
                        <a:rPr lang="it-IT" dirty="0"/>
                        <a:t>30087</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r>
              <a:rPr lang="en-US" sz="4400" spc="-1" dirty="0">
                <a:solidFill>
                  <a:srgbClr val="17375E"/>
                </a:solidFill>
                <a:uFill>
                  <a:solidFill>
                    <a:srgbClr val="FFFFFF"/>
                  </a:solidFill>
                </a:uFill>
                <a:latin typeface="Calibri"/>
              </a:rPr>
              <a:t> - </a:t>
            </a:r>
            <a:r>
              <a:rPr lang="en-US" sz="4400" spc="-1" dirty="0" err="1">
                <a:solidFill>
                  <a:srgbClr val="17375E"/>
                </a:solidFill>
                <a:uFill>
                  <a:solidFill>
                    <a:srgbClr val="FFFFFF"/>
                  </a:solidFill>
                </a:uFill>
                <a:latin typeface="Calibri"/>
              </a:rPr>
              <a:t>Metriche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8288640" cy="5073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Omogeneità</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ogni</a:t>
            </a:r>
            <a:r>
              <a:rPr lang="en-US" spc="-1" dirty="0">
                <a:uFill>
                  <a:solidFill>
                    <a:srgbClr val="FFFFFF"/>
                  </a:solidFill>
                </a:uFill>
              </a:rPr>
              <a:t> Cluster </a:t>
            </a:r>
            <a:r>
              <a:rPr lang="en-US" spc="-1" dirty="0" err="1">
                <a:uFill>
                  <a:solidFill>
                    <a:srgbClr val="FFFFFF"/>
                  </a:solidFill>
                </a:uFill>
              </a:rPr>
              <a:t>dovrebbe</a:t>
            </a:r>
            <a:r>
              <a:rPr lang="en-US" spc="-1" dirty="0">
                <a:uFill>
                  <a:solidFill>
                    <a:srgbClr val="FFFFFF"/>
                  </a:solidFill>
                </a:uFill>
              </a:rPr>
              <a:t> </a:t>
            </a:r>
            <a:r>
              <a:rPr lang="en-US" spc="-1" dirty="0" err="1">
                <a:uFill>
                  <a:solidFill>
                    <a:srgbClr val="FFFFFF"/>
                  </a:solidFill>
                </a:uFill>
              </a:rPr>
              <a:t>contenere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a:t>
            </a:r>
            <a:r>
              <a:rPr lang="en-US" spc="-1" dirty="0" err="1">
                <a:uFill>
                  <a:solidFill>
                    <a:srgbClr val="FFFFFF"/>
                  </a:solidFill>
                </a:uFill>
              </a:rPr>
              <a:t>appartenenti</a:t>
            </a:r>
            <a:r>
              <a:rPr lang="en-US" spc="-1" dirty="0">
                <a:uFill>
                  <a:solidFill>
                    <a:srgbClr val="FFFFFF"/>
                  </a:solidFill>
                </a:uFill>
              </a:rPr>
              <a:t>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err="1">
                <a:solidFill>
                  <a:srgbClr val="FF3333"/>
                </a:solidFill>
                <a:uFill>
                  <a:solidFill>
                    <a:srgbClr val="FFFFFF"/>
                  </a:solidFill>
                </a:uFill>
              </a:rPr>
              <a:t>Completezza</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 </a:t>
            </a:r>
            <a:r>
              <a:rPr lang="en-US" spc="-1" dirty="0" err="1">
                <a:uFill>
                  <a:solidFill>
                    <a:srgbClr val="FFFFFF"/>
                  </a:solidFill>
                </a:uFill>
              </a:rPr>
              <a:t>dovrebbero</a:t>
            </a:r>
            <a:r>
              <a:rPr lang="en-US" spc="-1" dirty="0">
                <a:uFill>
                  <a:solidFill>
                    <a:srgbClr val="FFFFFF"/>
                  </a:solidFill>
                </a:uFill>
              </a:rPr>
              <a:t> </a:t>
            </a:r>
            <a:r>
              <a:rPr lang="en-US" spc="-1" dirty="0" err="1">
                <a:uFill>
                  <a:solidFill>
                    <a:srgbClr val="FFFFFF"/>
                  </a:solidFill>
                </a:uFill>
              </a:rPr>
              <a:t>appartenere</a:t>
            </a:r>
            <a:r>
              <a:rPr lang="en-US" spc="-1" dirty="0">
                <a:uFill>
                  <a:solidFill>
                    <a:srgbClr val="FFFFFF"/>
                  </a:solidFill>
                </a:uFill>
              </a:rPr>
              <a:t> ad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stesso</a:t>
            </a:r>
            <a:r>
              <a:rPr lang="en-US" spc="-1" dirty="0">
                <a:uFill>
                  <a:solidFill>
                    <a:srgbClr val="FFFFFF"/>
                  </a:solidFill>
                </a:uFill>
              </a:rPr>
              <a:t> Cluster.</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V-Measure</a:t>
            </a:r>
            <a:r>
              <a:rPr lang="en-US" spc="-1" dirty="0">
                <a:uFill>
                  <a:solidFill>
                    <a:srgbClr val="FFFFFF"/>
                  </a:solidFill>
                </a:uFill>
              </a:rPr>
              <a:t>: media </a:t>
            </a:r>
            <a:r>
              <a:rPr lang="en-US" spc="-1" dirty="0" err="1">
                <a:uFill>
                  <a:solidFill>
                    <a:srgbClr val="FFFFFF"/>
                  </a:solidFill>
                </a:uFill>
              </a:rPr>
              <a:t>armonica</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e </a:t>
            </a:r>
            <a:r>
              <a:rPr lang="en-US" spc="-1" dirty="0" err="1">
                <a:uFill>
                  <a:solidFill>
                    <a:srgbClr val="FFFFFF"/>
                  </a:solidFill>
                </a:uFill>
              </a:rPr>
              <a:t>completezza</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Mutual Information</a:t>
            </a:r>
            <a:r>
              <a:rPr lang="en-US" spc="-1" dirty="0">
                <a:uFill>
                  <a:solidFill>
                    <a:srgbClr val="FFFFFF"/>
                  </a:solidFill>
                </a:uFill>
              </a:rPr>
              <a:t>: </a:t>
            </a:r>
            <a:r>
              <a:rPr lang="en-US" spc="-1" dirty="0" err="1">
                <a:uFill>
                  <a:solidFill>
                    <a:srgbClr val="FFFFFF"/>
                  </a:solidFill>
                </a:uFill>
              </a:rPr>
              <a:t>corrispondenza</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due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ignorando</a:t>
            </a:r>
            <a:r>
              <a:rPr lang="en-US" spc="-1" dirty="0">
                <a:uFill>
                  <a:solidFill>
                    <a:srgbClr val="FFFFFF"/>
                  </a:solidFill>
                </a:uFill>
              </a:rPr>
              <a:t> le </a:t>
            </a:r>
            <a:r>
              <a:rPr lang="en-US" spc="-1" dirty="0" err="1">
                <a:uFill>
                  <a:solidFill>
                    <a:srgbClr val="FFFFFF"/>
                  </a:solidFill>
                </a:uFill>
              </a:rPr>
              <a:t>permutazioni</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Random Index</a:t>
            </a:r>
            <a:r>
              <a:rPr lang="en-US" spc="-1" dirty="0">
                <a:uFill>
                  <a:solidFill>
                    <a:srgbClr val="FFFFFF"/>
                  </a:solidFill>
                </a:uFill>
              </a:rPr>
              <a:t>: </a:t>
            </a:r>
            <a:r>
              <a:rPr lang="en-US" spc="-1" dirty="0" err="1">
                <a:uFill>
                  <a:solidFill>
                    <a:srgbClr val="FFFFFF"/>
                  </a:solidFill>
                </a:uFill>
              </a:rPr>
              <a:t>percentuale</a:t>
            </a:r>
            <a:r>
              <a:rPr lang="en-US" spc="-1" dirty="0">
                <a:uFill>
                  <a:solidFill>
                    <a:srgbClr val="FFFFFF"/>
                  </a:solidFill>
                </a:uFill>
              </a:rPr>
              <a:t> di </a:t>
            </a:r>
            <a:r>
              <a:rPr lang="en-US" spc="-1" dirty="0" err="1">
                <a:uFill>
                  <a:solidFill>
                    <a:srgbClr val="FFFFFF"/>
                  </a:solidFill>
                </a:uFill>
              </a:rPr>
              <a:t>coppie</a:t>
            </a:r>
            <a:r>
              <a:rPr lang="en-US" spc="-1" dirty="0">
                <a:uFill>
                  <a:solidFill>
                    <a:srgbClr val="FFFFFF"/>
                  </a:solidFill>
                </a:uFill>
              </a:rPr>
              <a:t> di </a:t>
            </a:r>
            <a:r>
              <a:rPr lang="en-US" spc="-1" dirty="0" err="1">
                <a:uFill>
                  <a:solidFill>
                    <a:srgbClr val="FFFFFF"/>
                  </a:solidFill>
                </a:uFill>
              </a:rPr>
              <a:t>oggetti</a:t>
            </a:r>
            <a:r>
              <a:rPr lang="en-US" spc="-1" dirty="0">
                <a:uFill>
                  <a:solidFill>
                    <a:srgbClr val="FFFFFF"/>
                  </a:solidFill>
                </a:uFill>
              </a:rPr>
              <a:t> per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quali</a:t>
            </a:r>
            <a:r>
              <a:rPr lang="en-US" spc="-1" dirty="0">
                <a:uFill>
                  <a:solidFill>
                    <a:srgbClr val="FFFFFF"/>
                  </a:solidFill>
                </a:uFill>
              </a:rPr>
              <a:t> la ground truth e </a:t>
            </a:r>
            <a:r>
              <a:rPr lang="en-US" spc="-1" dirty="0" err="1">
                <a:uFill>
                  <a:solidFill>
                    <a:srgbClr val="FFFFFF"/>
                  </a:solidFill>
                </a:uFill>
              </a:rPr>
              <a:t>l’algoritmo</a:t>
            </a:r>
            <a:r>
              <a:rPr lang="en-US" spc="-1" dirty="0">
                <a:uFill>
                  <a:solidFill>
                    <a:srgbClr val="FFFFFF"/>
                  </a:solidFill>
                </a:uFill>
              </a:rPr>
              <a:t> </a:t>
            </a:r>
            <a:r>
              <a:rPr lang="en-US" spc="-1" dirty="0" err="1">
                <a:uFill>
                  <a:solidFill>
                    <a:srgbClr val="FFFFFF"/>
                  </a:solidFill>
                </a:uFill>
              </a:rPr>
              <a:t>concordano</a:t>
            </a:r>
            <a:r>
              <a:rPr lang="en-US" spc="-1" dirty="0">
                <a:uFill>
                  <a:solidFill>
                    <a:srgbClr val="FFFFFF"/>
                  </a:solidFill>
                </a:uFill>
              </a:rPr>
              <a:t> </a:t>
            </a:r>
            <a:r>
              <a:rPr lang="en-US" spc="-1" dirty="0" err="1">
                <a:uFill>
                  <a:solidFill>
                    <a:srgbClr val="FFFFFF"/>
                  </a:solidFill>
                </a:uFill>
              </a:rPr>
              <a:t>sull’assegnazione</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Silhouette: </a:t>
            </a:r>
            <a:r>
              <a:rPr lang="en-US" spc="-1" dirty="0">
                <a:uFill>
                  <a:solidFill>
                    <a:srgbClr val="FFFFFF"/>
                  </a:solidFill>
                </a:uFill>
              </a:rPr>
              <a:t>forma di </a:t>
            </a:r>
            <a:r>
              <a:rPr lang="en-US" spc="-1" dirty="0" err="1">
                <a:uFill>
                  <a:solidFill>
                    <a:srgbClr val="FFFFFF"/>
                  </a:solidFill>
                </a:uFill>
              </a:rPr>
              <a:t>ogni</a:t>
            </a:r>
            <a:r>
              <a:rPr lang="en-US" spc="-1" dirty="0">
                <a:uFill>
                  <a:solidFill>
                    <a:srgbClr val="FFFFFF"/>
                  </a:solidFill>
                </a:uFill>
              </a:rPr>
              <a:t> Cluster.</a:t>
            </a:r>
          </a:p>
          <a:p>
            <a:pPr lvl="1"/>
            <a:endParaRPr lang="en-US" spc="-1" dirty="0">
              <a:uFill>
                <a:solidFill>
                  <a:srgbClr val="FFFFFF"/>
                </a:solidFill>
              </a:uFill>
            </a:endParaRPr>
          </a:p>
        </p:txBody>
      </p:sp>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23</a:t>
            </a:fld>
            <a:endParaRPr lang="en-US" sz="1800" b="0" strike="noStrike" spc="-1" dirty="0">
              <a:solidFill>
                <a:srgbClr val="000000"/>
              </a:solidFill>
              <a:uFill>
                <a:solidFill>
                  <a:srgbClr val="FFFFFF"/>
                </a:solidFill>
              </a:uFill>
              <a:latin typeface="Arial"/>
            </a:endParaRPr>
          </a:p>
        </p:txBody>
      </p:sp>
      <p:sp>
        <p:nvSpPr>
          <p:cNvPr id="2" name="CasellaDiTesto 1"/>
          <p:cNvSpPr txBox="1"/>
          <p:nvPr/>
        </p:nvSpPr>
        <p:spPr>
          <a:xfrm>
            <a:off x="3437906" y="1356840"/>
            <a:ext cx="1715985" cy="369332"/>
          </a:xfrm>
          <a:prstGeom prst="rect">
            <a:avLst/>
          </a:prstGeom>
          <a:noFill/>
          <a:ln>
            <a:solidFill>
              <a:srgbClr val="17375E"/>
            </a:solidFill>
          </a:ln>
        </p:spPr>
        <p:txBody>
          <a:bodyPr wrap="square" rtlCol="0">
            <a:spAutoFit/>
          </a:bodyPr>
          <a:lstStyle/>
          <a:p>
            <a:r>
              <a:rPr lang="it-IT" dirty="0"/>
              <a:t>http://site.com </a:t>
            </a:r>
          </a:p>
        </p:txBody>
      </p:sp>
      <p:sp>
        <p:nvSpPr>
          <p:cNvPr id="4" name="Rettangolo 3"/>
          <p:cNvSpPr/>
          <p:nvPr/>
        </p:nvSpPr>
        <p:spPr>
          <a:xfrm>
            <a:off x="3437906" y="1356840"/>
            <a:ext cx="171598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p:cNvCxnSpPr>
            <a:stCxn id="4" idx="2"/>
            <a:endCxn id="9" idx="0"/>
          </p:cNvCxnSpPr>
          <p:nvPr/>
        </p:nvCxnSpPr>
        <p:spPr>
          <a:xfrm flipH="1">
            <a:off x="1597231" y="1726172"/>
            <a:ext cx="2698668" cy="82108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p:cNvSpPr txBox="1"/>
          <p:nvPr/>
        </p:nvSpPr>
        <p:spPr>
          <a:xfrm>
            <a:off x="783771" y="2548454"/>
            <a:ext cx="1626920" cy="369332"/>
          </a:xfrm>
          <a:prstGeom prst="rect">
            <a:avLst/>
          </a:prstGeom>
          <a:noFill/>
          <a:ln>
            <a:solidFill>
              <a:srgbClr val="17375E"/>
            </a:solidFill>
          </a:ln>
        </p:spPr>
        <p:txBody>
          <a:bodyPr wrap="square" rtlCol="0">
            <a:spAutoFit/>
          </a:bodyPr>
          <a:lstStyle/>
          <a:p>
            <a:r>
              <a:rPr lang="it-IT" dirty="0"/>
              <a:t>No </a:t>
            </a:r>
            <a:r>
              <a:rPr lang="it-IT" dirty="0" err="1"/>
              <a:t>Constraint</a:t>
            </a:r>
            <a:endParaRPr lang="it-IT" dirty="0"/>
          </a:p>
        </p:txBody>
      </p:sp>
      <p:sp>
        <p:nvSpPr>
          <p:cNvPr id="9" name="Rettangolo 8"/>
          <p:cNvSpPr/>
          <p:nvPr/>
        </p:nvSpPr>
        <p:spPr>
          <a:xfrm>
            <a:off x="783771" y="2547257"/>
            <a:ext cx="1626920" cy="370529"/>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6489866" y="2553195"/>
            <a:ext cx="1681132" cy="369332"/>
          </a:xfrm>
          <a:prstGeom prst="rect">
            <a:avLst/>
          </a:prstGeom>
          <a:noFill/>
          <a:ln>
            <a:solidFill>
              <a:srgbClr val="17375E"/>
            </a:solidFill>
          </a:ln>
        </p:spPr>
        <p:txBody>
          <a:bodyPr wrap="square" rtlCol="0">
            <a:spAutoFit/>
          </a:bodyPr>
          <a:lstStyle/>
          <a:p>
            <a:r>
              <a:rPr lang="it-IT" dirty="0"/>
              <a:t>List </a:t>
            </a:r>
            <a:r>
              <a:rPr lang="it-IT" dirty="0" err="1"/>
              <a:t>Constraint</a:t>
            </a:r>
            <a:endParaRPr lang="it-IT" dirty="0"/>
          </a:p>
        </p:txBody>
      </p:sp>
      <p:sp>
        <p:nvSpPr>
          <p:cNvPr id="16" name="Rettangolo 15"/>
          <p:cNvSpPr/>
          <p:nvPr/>
        </p:nvSpPr>
        <p:spPr>
          <a:xfrm>
            <a:off x="6489866" y="2553195"/>
            <a:ext cx="1681132" cy="370529"/>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2 21"/>
          <p:cNvCxnSpPr>
            <a:stCxn id="4" idx="2"/>
            <a:endCxn id="16" idx="0"/>
          </p:cNvCxnSpPr>
          <p:nvPr/>
        </p:nvCxnSpPr>
        <p:spPr>
          <a:xfrm>
            <a:off x="4295899" y="1726172"/>
            <a:ext cx="3034533" cy="8270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p:cNvSpPr txBox="1"/>
          <p:nvPr/>
        </p:nvSpPr>
        <p:spPr>
          <a:xfrm>
            <a:off x="417240" y="3551919"/>
            <a:ext cx="385948" cy="369332"/>
          </a:xfrm>
          <a:prstGeom prst="rect">
            <a:avLst/>
          </a:prstGeom>
          <a:noFill/>
          <a:ln>
            <a:solidFill>
              <a:srgbClr val="17375E"/>
            </a:solidFill>
          </a:ln>
        </p:spPr>
        <p:txBody>
          <a:bodyPr wrap="square" rtlCol="0">
            <a:spAutoFit/>
          </a:bodyPr>
          <a:lstStyle/>
          <a:p>
            <a:r>
              <a:rPr lang="it-IT" dirty="0"/>
              <a:t>E</a:t>
            </a:r>
          </a:p>
        </p:txBody>
      </p:sp>
      <p:sp>
        <p:nvSpPr>
          <p:cNvPr id="24" name="CasellaDiTesto 23"/>
          <p:cNvSpPr txBox="1"/>
          <p:nvPr/>
        </p:nvSpPr>
        <p:spPr>
          <a:xfrm>
            <a:off x="417238" y="4903365"/>
            <a:ext cx="341416" cy="369332"/>
          </a:xfrm>
          <a:prstGeom prst="rect">
            <a:avLst/>
          </a:prstGeom>
          <a:noFill/>
          <a:ln>
            <a:solidFill>
              <a:srgbClr val="17375E"/>
            </a:solidFill>
          </a:ln>
        </p:spPr>
        <p:txBody>
          <a:bodyPr wrap="square" rtlCol="0">
            <a:spAutoFit/>
          </a:bodyPr>
          <a:lstStyle/>
          <a:p>
            <a:r>
              <a:rPr lang="it-IT" dirty="0"/>
              <a:t>T</a:t>
            </a:r>
          </a:p>
        </p:txBody>
      </p:sp>
      <p:sp>
        <p:nvSpPr>
          <p:cNvPr id="25" name="CasellaDiTesto 24"/>
          <p:cNvSpPr txBox="1"/>
          <p:nvPr/>
        </p:nvSpPr>
        <p:spPr>
          <a:xfrm>
            <a:off x="417238" y="5866367"/>
            <a:ext cx="670835" cy="369332"/>
          </a:xfrm>
          <a:prstGeom prst="rect">
            <a:avLst/>
          </a:prstGeom>
          <a:noFill/>
          <a:ln>
            <a:solidFill>
              <a:srgbClr val="17375E"/>
            </a:solidFill>
          </a:ln>
        </p:spPr>
        <p:txBody>
          <a:bodyPr wrap="square" rtlCol="0">
            <a:spAutoFit/>
          </a:bodyPr>
          <a:lstStyle/>
          <a:p>
            <a:r>
              <a:rPr lang="it-IT" dirty="0"/>
              <a:t>E+T</a:t>
            </a:r>
          </a:p>
        </p:txBody>
      </p:sp>
      <p:sp>
        <p:nvSpPr>
          <p:cNvPr id="26" name="Rettangolo 25"/>
          <p:cNvSpPr/>
          <p:nvPr/>
        </p:nvSpPr>
        <p:spPr>
          <a:xfrm>
            <a:off x="417240" y="3551919"/>
            <a:ext cx="38594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p:cNvSpPr/>
          <p:nvPr/>
        </p:nvSpPr>
        <p:spPr>
          <a:xfrm>
            <a:off x="417238" y="4901079"/>
            <a:ext cx="341416"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p:cNvSpPr/>
          <p:nvPr/>
        </p:nvSpPr>
        <p:spPr>
          <a:xfrm>
            <a:off x="417238" y="5866367"/>
            <a:ext cx="67083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3" name="Connettore a gomito 42"/>
          <p:cNvCxnSpPr>
            <a:stCxn id="9" idx="1"/>
            <a:endCxn id="26" idx="1"/>
          </p:cNvCxnSpPr>
          <p:nvPr/>
        </p:nvCxnSpPr>
        <p:spPr>
          <a:xfrm rot="10800000" flipV="1">
            <a:off x="417241" y="2732521"/>
            <a:ext cx="366531" cy="1004063"/>
          </a:xfrm>
          <a:prstGeom prst="bentConnector3">
            <a:avLst>
              <a:gd name="adj1" fmla="val 16237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a gomito 45"/>
          <p:cNvCxnSpPr>
            <a:stCxn id="9" idx="1"/>
            <a:endCxn id="27" idx="1"/>
          </p:cNvCxnSpPr>
          <p:nvPr/>
        </p:nvCxnSpPr>
        <p:spPr>
          <a:xfrm rot="10800000" flipV="1">
            <a:off x="417239" y="2732521"/>
            <a:ext cx="366533" cy="2353223"/>
          </a:xfrm>
          <a:prstGeom prst="bentConnector3">
            <a:avLst>
              <a:gd name="adj1" fmla="val 162368"/>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a gomito 47"/>
          <p:cNvCxnSpPr>
            <a:stCxn id="9" idx="1"/>
            <a:endCxn id="25" idx="1"/>
          </p:cNvCxnSpPr>
          <p:nvPr/>
        </p:nvCxnSpPr>
        <p:spPr>
          <a:xfrm rot="10800000" flipV="1">
            <a:off x="417239" y="2732521"/>
            <a:ext cx="366533" cy="3318511"/>
          </a:xfrm>
          <a:prstGeom prst="bentConnector3">
            <a:avLst>
              <a:gd name="adj1" fmla="val 162368"/>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p:cNvSpPr txBox="1"/>
          <p:nvPr/>
        </p:nvSpPr>
        <p:spPr>
          <a:xfrm>
            <a:off x="1088077" y="3183676"/>
            <a:ext cx="728848" cy="369332"/>
          </a:xfrm>
          <a:prstGeom prst="rect">
            <a:avLst/>
          </a:prstGeom>
          <a:noFill/>
          <a:ln>
            <a:solidFill>
              <a:srgbClr val="17375E"/>
            </a:solidFill>
          </a:ln>
        </p:spPr>
        <p:txBody>
          <a:bodyPr wrap="square" rtlCol="0">
            <a:spAutoFit/>
          </a:bodyPr>
          <a:lstStyle/>
          <a:p>
            <a:r>
              <a:rPr lang="it-IT" dirty="0"/>
              <a:t>W2V</a:t>
            </a:r>
          </a:p>
        </p:txBody>
      </p:sp>
      <p:sp>
        <p:nvSpPr>
          <p:cNvPr id="56" name="CasellaDiTesto 55"/>
          <p:cNvSpPr txBox="1"/>
          <p:nvPr/>
        </p:nvSpPr>
        <p:spPr>
          <a:xfrm>
            <a:off x="1088077" y="3608342"/>
            <a:ext cx="1239487" cy="369332"/>
          </a:xfrm>
          <a:prstGeom prst="rect">
            <a:avLst/>
          </a:prstGeom>
          <a:noFill/>
          <a:ln>
            <a:solidFill>
              <a:srgbClr val="17375E"/>
            </a:solidFill>
          </a:ln>
        </p:spPr>
        <p:txBody>
          <a:bodyPr wrap="square" rtlCol="0">
            <a:spAutoFit/>
          </a:bodyPr>
          <a:lstStyle/>
          <a:p>
            <a:r>
              <a:rPr lang="it-IT" dirty="0"/>
              <a:t>W2V </a:t>
            </a:r>
            <a:r>
              <a:rPr lang="it-IT" dirty="0" err="1"/>
              <a:t>mod</a:t>
            </a:r>
            <a:endParaRPr lang="it-IT" dirty="0"/>
          </a:p>
        </p:txBody>
      </p:sp>
      <p:sp>
        <p:nvSpPr>
          <p:cNvPr id="53" name="Rettangolo 52"/>
          <p:cNvSpPr/>
          <p:nvPr/>
        </p:nvSpPr>
        <p:spPr>
          <a:xfrm>
            <a:off x="1088077" y="3183676"/>
            <a:ext cx="728848"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ttangolo 53"/>
          <p:cNvSpPr/>
          <p:nvPr/>
        </p:nvSpPr>
        <p:spPr>
          <a:xfrm>
            <a:off x="1088077" y="3608342"/>
            <a:ext cx="123948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CasellaDiTesto 54"/>
          <p:cNvSpPr txBox="1"/>
          <p:nvPr/>
        </p:nvSpPr>
        <p:spPr>
          <a:xfrm>
            <a:off x="1088077" y="4108203"/>
            <a:ext cx="714638" cy="369332"/>
          </a:xfrm>
          <a:prstGeom prst="rect">
            <a:avLst/>
          </a:prstGeom>
          <a:noFill/>
          <a:ln>
            <a:solidFill>
              <a:srgbClr val="17375E"/>
            </a:solidFill>
          </a:ln>
        </p:spPr>
        <p:txBody>
          <a:bodyPr wrap="square" rtlCol="0">
            <a:spAutoFit/>
          </a:bodyPr>
          <a:lstStyle/>
          <a:p>
            <a:r>
              <a:rPr lang="it-IT" dirty="0"/>
              <a:t>LINE</a:t>
            </a:r>
          </a:p>
        </p:txBody>
      </p:sp>
      <p:sp>
        <p:nvSpPr>
          <p:cNvPr id="57" name="Rettangolo 56"/>
          <p:cNvSpPr/>
          <p:nvPr/>
        </p:nvSpPr>
        <p:spPr>
          <a:xfrm>
            <a:off x="1088075" y="4108203"/>
            <a:ext cx="728849" cy="369331"/>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CasellaDiTesto 58"/>
          <p:cNvSpPr txBox="1"/>
          <p:nvPr/>
        </p:nvSpPr>
        <p:spPr>
          <a:xfrm>
            <a:off x="1088074" y="4613518"/>
            <a:ext cx="633847" cy="369332"/>
          </a:xfrm>
          <a:prstGeom prst="rect">
            <a:avLst/>
          </a:prstGeom>
          <a:noFill/>
          <a:ln>
            <a:solidFill>
              <a:srgbClr val="17375E"/>
            </a:solidFill>
          </a:ln>
        </p:spPr>
        <p:txBody>
          <a:bodyPr wrap="square" rtlCol="0">
            <a:spAutoFit/>
          </a:bodyPr>
          <a:lstStyle/>
          <a:p>
            <a:r>
              <a:rPr lang="it-IT" dirty="0"/>
              <a:t>D2V</a:t>
            </a:r>
          </a:p>
        </p:txBody>
      </p:sp>
      <p:sp>
        <p:nvSpPr>
          <p:cNvPr id="60" name="Rettangolo 59"/>
          <p:cNvSpPr/>
          <p:nvPr/>
        </p:nvSpPr>
        <p:spPr>
          <a:xfrm>
            <a:off x="1088074" y="4613517"/>
            <a:ext cx="633847" cy="362927"/>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CasellaDiTesto 60"/>
          <p:cNvSpPr txBox="1"/>
          <p:nvPr/>
        </p:nvSpPr>
        <p:spPr>
          <a:xfrm>
            <a:off x="1088074" y="5160511"/>
            <a:ext cx="847602" cy="369332"/>
          </a:xfrm>
          <a:prstGeom prst="rect">
            <a:avLst/>
          </a:prstGeom>
          <a:noFill/>
          <a:ln>
            <a:solidFill>
              <a:srgbClr val="17375E"/>
            </a:solidFill>
          </a:ln>
        </p:spPr>
        <p:txBody>
          <a:bodyPr wrap="square" rtlCol="0">
            <a:spAutoFit/>
          </a:bodyPr>
          <a:lstStyle/>
          <a:p>
            <a:r>
              <a:rPr lang="it-IT" dirty="0" err="1"/>
              <a:t>Tf-Idf</a:t>
            </a:r>
            <a:endParaRPr lang="it-IT" dirty="0"/>
          </a:p>
        </p:txBody>
      </p:sp>
      <p:sp>
        <p:nvSpPr>
          <p:cNvPr id="62" name="Rettangolo 61"/>
          <p:cNvSpPr/>
          <p:nvPr/>
        </p:nvSpPr>
        <p:spPr>
          <a:xfrm>
            <a:off x="1088074" y="5166917"/>
            <a:ext cx="847602" cy="362926"/>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92" name="Connettore a gomito 191"/>
          <p:cNvCxnSpPr>
            <a:stCxn id="27" idx="3"/>
            <a:endCxn id="60" idx="1"/>
          </p:cNvCxnSpPr>
          <p:nvPr/>
        </p:nvCxnSpPr>
        <p:spPr>
          <a:xfrm flipV="1">
            <a:off x="758654" y="4794981"/>
            <a:ext cx="329420" cy="290764"/>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ttore a gomito 194"/>
          <p:cNvCxnSpPr>
            <a:stCxn id="27" idx="3"/>
            <a:endCxn id="62" idx="1"/>
          </p:cNvCxnSpPr>
          <p:nvPr/>
        </p:nvCxnSpPr>
        <p:spPr>
          <a:xfrm>
            <a:off x="758654" y="5085745"/>
            <a:ext cx="329420" cy="262635"/>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a gomito 198"/>
          <p:cNvCxnSpPr>
            <a:stCxn id="26" idx="3"/>
            <a:endCxn id="53" idx="1"/>
          </p:cNvCxnSpPr>
          <p:nvPr/>
        </p:nvCxnSpPr>
        <p:spPr>
          <a:xfrm flipV="1">
            <a:off x="803188" y="3367798"/>
            <a:ext cx="284889" cy="368787"/>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ttore a gomito 200"/>
          <p:cNvCxnSpPr>
            <a:stCxn id="26" idx="3"/>
            <a:endCxn id="56" idx="1"/>
          </p:cNvCxnSpPr>
          <p:nvPr/>
        </p:nvCxnSpPr>
        <p:spPr>
          <a:xfrm>
            <a:off x="803188" y="3736585"/>
            <a:ext cx="284889" cy="56423"/>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ttore a gomito 205"/>
          <p:cNvCxnSpPr>
            <a:stCxn id="26" idx="3"/>
            <a:endCxn id="57" idx="1"/>
          </p:cNvCxnSpPr>
          <p:nvPr/>
        </p:nvCxnSpPr>
        <p:spPr>
          <a:xfrm>
            <a:off x="803188" y="3736585"/>
            <a:ext cx="284887" cy="556284"/>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207" name="CasellaDiTesto 206"/>
          <p:cNvSpPr txBox="1"/>
          <p:nvPr/>
        </p:nvSpPr>
        <p:spPr>
          <a:xfrm>
            <a:off x="3824487" y="4415194"/>
            <a:ext cx="1104405" cy="369332"/>
          </a:xfrm>
          <a:prstGeom prst="rect">
            <a:avLst/>
          </a:prstGeom>
          <a:noFill/>
          <a:ln>
            <a:solidFill>
              <a:srgbClr val="17375E"/>
            </a:solidFill>
          </a:ln>
        </p:spPr>
        <p:txBody>
          <a:bodyPr wrap="square" rtlCol="0">
            <a:spAutoFit/>
          </a:bodyPr>
          <a:lstStyle/>
          <a:p>
            <a:r>
              <a:rPr lang="it-IT" dirty="0"/>
              <a:t>K-</a:t>
            </a:r>
            <a:r>
              <a:rPr lang="it-IT" dirty="0" err="1"/>
              <a:t>Means</a:t>
            </a:r>
            <a:endParaRPr lang="it-IT" dirty="0"/>
          </a:p>
        </p:txBody>
      </p:sp>
      <p:sp>
        <p:nvSpPr>
          <p:cNvPr id="208" name="Rettangolo 207"/>
          <p:cNvSpPr/>
          <p:nvPr/>
        </p:nvSpPr>
        <p:spPr>
          <a:xfrm>
            <a:off x="3830423" y="4415192"/>
            <a:ext cx="1098469"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CasellaDiTesto 208"/>
          <p:cNvSpPr txBox="1"/>
          <p:nvPr/>
        </p:nvSpPr>
        <p:spPr>
          <a:xfrm>
            <a:off x="3740728" y="4978200"/>
            <a:ext cx="1309256" cy="369332"/>
          </a:xfrm>
          <a:prstGeom prst="rect">
            <a:avLst/>
          </a:prstGeom>
          <a:noFill/>
          <a:ln>
            <a:solidFill>
              <a:srgbClr val="17375E"/>
            </a:solidFill>
          </a:ln>
        </p:spPr>
        <p:txBody>
          <a:bodyPr wrap="square" rtlCol="0">
            <a:spAutoFit/>
          </a:bodyPr>
          <a:lstStyle/>
          <a:p>
            <a:r>
              <a:rPr lang="it-IT" dirty="0" err="1"/>
              <a:t>HDBScan</a:t>
            </a:r>
            <a:endParaRPr lang="it-IT" dirty="0"/>
          </a:p>
        </p:txBody>
      </p:sp>
      <p:sp>
        <p:nvSpPr>
          <p:cNvPr id="210" name="Rettangolo 209"/>
          <p:cNvSpPr/>
          <p:nvPr/>
        </p:nvSpPr>
        <p:spPr>
          <a:xfrm>
            <a:off x="3740728" y="4972195"/>
            <a:ext cx="1309256" cy="37298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Parentesi graffa aperta 210"/>
          <p:cNvSpPr/>
          <p:nvPr/>
        </p:nvSpPr>
        <p:spPr>
          <a:xfrm flipH="1">
            <a:off x="3346507" y="3183676"/>
            <a:ext cx="369099" cy="3255600"/>
          </a:xfrm>
          <a:prstGeom prst="leftBrace">
            <a:avLst/>
          </a:prstGeom>
          <a:ln>
            <a:solidFill>
              <a:srgbClr val="FF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2" name="CasellaDiTesto 211"/>
          <p:cNvSpPr txBox="1"/>
          <p:nvPr/>
        </p:nvSpPr>
        <p:spPr>
          <a:xfrm>
            <a:off x="1327704" y="5700613"/>
            <a:ext cx="1960285" cy="369332"/>
          </a:xfrm>
          <a:prstGeom prst="rect">
            <a:avLst/>
          </a:prstGeom>
          <a:noFill/>
          <a:ln>
            <a:noFill/>
          </a:ln>
        </p:spPr>
        <p:txBody>
          <a:bodyPr wrap="square" rtlCol="0">
            <a:spAutoFit/>
          </a:bodyPr>
          <a:lstStyle/>
          <a:p>
            <a:pPr algn="ctr"/>
            <a:r>
              <a:rPr lang="it-IT" dirty="0"/>
              <a:t>W2V / W2V </a:t>
            </a:r>
            <a:r>
              <a:rPr lang="it-IT" dirty="0" err="1"/>
              <a:t>mod</a:t>
            </a:r>
            <a:endParaRPr lang="it-IT" dirty="0"/>
          </a:p>
        </p:txBody>
      </p:sp>
      <p:sp>
        <p:nvSpPr>
          <p:cNvPr id="214" name="CasellaDiTesto 213"/>
          <p:cNvSpPr txBox="1"/>
          <p:nvPr/>
        </p:nvSpPr>
        <p:spPr>
          <a:xfrm>
            <a:off x="1327704" y="6139603"/>
            <a:ext cx="1887370" cy="369332"/>
          </a:xfrm>
          <a:prstGeom prst="rect">
            <a:avLst/>
          </a:prstGeom>
          <a:noFill/>
          <a:ln>
            <a:noFill/>
          </a:ln>
        </p:spPr>
        <p:txBody>
          <a:bodyPr wrap="square" rtlCol="0">
            <a:spAutoFit/>
          </a:bodyPr>
          <a:lstStyle/>
          <a:p>
            <a:pPr algn="ctr"/>
            <a:r>
              <a:rPr lang="it-IT" dirty="0"/>
              <a:t>D2V / </a:t>
            </a:r>
            <a:r>
              <a:rPr lang="it-IT" dirty="0" err="1"/>
              <a:t>Tf-Idf</a:t>
            </a:r>
            <a:endParaRPr lang="it-IT" dirty="0"/>
          </a:p>
        </p:txBody>
      </p:sp>
      <p:sp>
        <p:nvSpPr>
          <p:cNvPr id="216" name="CasellaDiTesto 215"/>
          <p:cNvSpPr txBox="1"/>
          <p:nvPr/>
        </p:nvSpPr>
        <p:spPr>
          <a:xfrm>
            <a:off x="1327704" y="5954938"/>
            <a:ext cx="1887370" cy="261610"/>
          </a:xfrm>
          <a:prstGeom prst="rect">
            <a:avLst/>
          </a:prstGeom>
          <a:noFill/>
          <a:ln>
            <a:noFill/>
          </a:ln>
        </p:spPr>
        <p:txBody>
          <a:bodyPr wrap="square" rtlCol="0">
            <a:spAutoFit/>
          </a:bodyPr>
          <a:lstStyle/>
          <a:p>
            <a:pPr algn="ctr"/>
            <a:r>
              <a:rPr lang="it-IT" sz="1100" dirty="0"/>
              <a:t>+</a:t>
            </a:r>
            <a:endParaRPr lang="it-IT" dirty="0"/>
          </a:p>
        </p:txBody>
      </p:sp>
      <p:sp>
        <p:nvSpPr>
          <p:cNvPr id="217" name="Rettangolo 216"/>
          <p:cNvSpPr/>
          <p:nvPr/>
        </p:nvSpPr>
        <p:spPr>
          <a:xfrm>
            <a:off x="1327703" y="5652989"/>
            <a:ext cx="1960285" cy="786288"/>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9" name="Connettore a gomito 218"/>
          <p:cNvCxnSpPr>
            <a:stCxn id="28" idx="3"/>
            <a:endCxn id="217" idx="1"/>
          </p:cNvCxnSpPr>
          <p:nvPr/>
        </p:nvCxnSpPr>
        <p:spPr>
          <a:xfrm flipV="1">
            <a:off x="1088073" y="6046133"/>
            <a:ext cx="239630" cy="4900"/>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94"/>
          <p:cNvSpPr txBox="1"/>
          <p:nvPr/>
        </p:nvSpPr>
        <p:spPr>
          <a:xfrm>
            <a:off x="8334840" y="3551919"/>
            <a:ext cx="385948" cy="369332"/>
          </a:xfrm>
          <a:prstGeom prst="rect">
            <a:avLst/>
          </a:prstGeom>
          <a:noFill/>
          <a:ln>
            <a:solidFill>
              <a:srgbClr val="17375E"/>
            </a:solidFill>
          </a:ln>
        </p:spPr>
        <p:txBody>
          <a:bodyPr wrap="square" rtlCol="0">
            <a:spAutoFit/>
          </a:bodyPr>
          <a:lstStyle/>
          <a:p>
            <a:r>
              <a:rPr lang="it-IT" dirty="0"/>
              <a:t>E</a:t>
            </a:r>
          </a:p>
        </p:txBody>
      </p:sp>
      <p:sp>
        <p:nvSpPr>
          <p:cNvPr id="96" name="CasellaDiTesto 95"/>
          <p:cNvSpPr txBox="1"/>
          <p:nvPr/>
        </p:nvSpPr>
        <p:spPr>
          <a:xfrm>
            <a:off x="8385371" y="4904333"/>
            <a:ext cx="341416" cy="369332"/>
          </a:xfrm>
          <a:prstGeom prst="rect">
            <a:avLst/>
          </a:prstGeom>
          <a:noFill/>
          <a:ln>
            <a:solidFill>
              <a:srgbClr val="17375E"/>
            </a:solidFill>
          </a:ln>
        </p:spPr>
        <p:txBody>
          <a:bodyPr wrap="square" rtlCol="0">
            <a:spAutoFit/>
          </a:bodyPr>
          <a:lstStyle/>
          <a:p>
            <a:r>
              <a:rPr lang="it-IT" dirty="0"/>
              <a:t>T</a:t>
            </a:r>
          </a:p>
        </p:txBody>
      </p:sp>
      <p:sp>
        <p:nvSpPr>
          <p:cNvPr id="97" name="CasellaDiTesto 96"/>
          <p:cNvSpPr txBox="1"/>
          <p:nvPr/>
        </p:nvSpPr>
        <p:spPr>
          <a:xfrm>
            <a:off x="8049953" y="5866367"/>
            <a:ext cx="670835" cy="369332"/>
          </a:xfrm>
          <a:prstGeom prst="rect">
            <a:avLst/>
          </a:prstGeom>
          <a:noFill/>
          <a:ln>
            <a:solidFill>
              <a:srgbClr val="17375E"/>
            </a:solidFill>
          </a:ln>
        </p:spPr>
        <p:txBody>
          <a:bodyPr wrap="square" rtlCol="0">
            <a:spAutoFit/>
          </a:bodyPr>
          <a:lstStyle/>
          <a:p>
            <a:r>
              <a:rPr lang="it-IT" dirty="0"/>
              <a:t>E+T</a:t>
            </a:r>
          </a:p>
        </p:txBody>
      </p:sp>
      <p:sp>
        <p:nvSpPr>
          <p:cNvPr id="98" name="Rettangolo 97"/>
          <p:cNvSpPr/>
          <p:nvPr/>
        </p:nvSpPr>
        <p:spPr>
          <a:xfrm>
            <a:off x="8334840" y="3551919"/>
            <a:ext cx="38594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Rettangolo 98"/>
          <p:cNvSpPr/>
          <p:nvPr/>
        </p:nvSpPr>
        <p:spPr>
          <a:xfrm>
            <a:off x="8385371" y="4902047"/>
            <a:ext cx="341416"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Rettangolo 99"/>
          <p:cNvSpPr/>
          <p:nvPr/>
        </p:nvSpPr>
        <p:spPr>
          <a:xfrm>
            <a:off x="8049953" y="5866367"/>
            <a:ext cx="67083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CasellaDiTesto 100"/>
          <p:cNvSpPr txBox="1"/>
          <p:nvPr/>
        </p:nvSpPr>
        <p:spPr>
          <a:xfrm>
            <a:off x="7121313" y="3180472"/>
            <a:ext cx="728848" cy="369332"/>
          </a:xfrm>
          <a:prstGeom prst="rect">
            <a:avLst/>
          </a:prstGeom>
          <a:noFill/>
          <a:ln>
            <a:solidFill>
              <a:srgbClr val="17375E"/>
            </a:solidFill>
          </a:ln>
        </p:spPr>
        <p:txBody>
          <a:bodyPr wrap="square" rtlCol="0">
            <a:spAutoFit/>
          </a:bodyPr>
          <a:lstStyle/>
          <a:p>
            <a:r>
              <a:rPr lang="it-IT" dirty="0"/>
              <a:t>W2V</a:t>
            </a:r>
          </a:p>
        </p:txBody>
      </p:sp>
      <p:sp>
        <p:nvSpPr>
          <p:cNvPr id="102" name="CasellaDiTesto 101"/>
          <p:cNvSpPr txBox="1"/>
          <p:nvPr/>
        </p:nvSpPr>
        <p:spPr>
          <a:xfrm>
            <a:off x="6633813" y="3604443"/>
            <a:ext cx="1239487" cy="369332"/>
          </a:xfrm>
          <a:prstGeom prst="rect">
            <a:avLst/>
          </a:prstGeom>
          <a:noFill/>
          <a:ln>
            <a:solidFill>
              <a:srgbClr val="17375E"/>
            </a:solidFill>
          </a:ln>
        </p:spPr>
        <p:txBody>
          <a:bodyPr wrap="square" rtlCol="0">
            <a:spAutoFit/>
          </a:bodyPr>
          <a:lstStyle/>
          <a:p>
            <a:r>
              <a:rPr lang="it-IT" dirty="0"/>
              <a:t>W2V </a:t>
            </a:r>
            <a:r>
              <a:rPr lang="it-IT" dirty="0" err="1"/>
              <a:t>mod</a:t>
            </a:r>
            <a:endParaRPr lang="it-IT" dirty="0"/>
          </a:p>
        </p:txBody>
      </p:sp>
      <p:sp>
        <p:nvSpPr>
          <p:cNvPr id="103" name="Rettangolo 102"/>
          <p:cNvSpPr/>
          <p:nvPr/>
        </p:nvSpPr>
        <p:spPr>
          <a:xfrm>
            <a:off x="7121313" y="3180472"/>
            <a:ext cx="728848"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Rettangolo 103"/>
          <p:cNvSpPr/>
          <p:nvPr/>
        </p:nvSpPr>
        <p:spPr>
          <a:xfrm>
            <a:off x="6633813" y="3604443"/>
            <a:ext cx="123948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CasellaDiTesto 104"/>
          <p:cNvSpPr txBox="1"/>
          <p:nvPr/>
        </p:nvSpPr>
        <p:spPr>
          <a:xfrm>
            <a:off x="7052920" y="4104150"/>
            <a:ext cx="793275" cy="369332"/>
          </a:xfrm>
          <a:prstGeom prst="rect">
            <a:avLst/>
          </a:prstGeom>
          <a:noFill/>
          <a:ln>
            <a:solidFill>
              <a:srgbClr val="17375E"/>
            </a:solidFill>
          </a:ln>
        </p:spPr>
        <p:txBody>
          <a:bodyPr wrap="square" rtlCol="0">
            <a:spAutoFit/>
          </a:bodyPr>
          <a:lstStyle/>
          <a:p>
            <a:r>
              <a:rPr lang="it-IT" dirty="0"/>
              <a:t>LINE</a:t>
            </a:r>
          </a:p>
        </p:txBody>
      </p:sp>
      <p:sp>
        <p:nvSpPr>
          <p:cNvPr id="106" name="Rettangolo 105"/>
          <p:cNvSpPr/>
          <p:nvPr/>
        </p:nvSpPr>
        <p:spPr>
          <a:xfrm>
            <a:off x="7058919" y="4104150"/>
            <a:ext cx="787276" cy="369331"/>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CasellaDiTesto 106"/>
          <p:cNvSpPr txBox="1"/>
          <p:nvPr/>
        </p:nvSpPr>
        <p:spPr>
          <a:xfrm>
            <a:off x="7058918" y="4605314"/>
            <a:ext cx="633847" cy="369332"/>
          </a:xfrm>
          <a:prstGeom prst="rect">
            <a:avLst/>
          </a:prstGeom>
          <a:noFill/>
          <a:ln>
            <a:solidFill>
              <a:srgbClr val="17375E"/>
            </a:solidFill>
          </a:ln>
        </p:spPr>
        <p:txBody>
          <a:bodyPr wrap="square" rtlCol="0">
            <a:spAutoFit/>
          </a:bodyPr>
          <a:lstStyle/>
          <a:p>
            <a:r>
              <a:rPr lang="it-IT" dirty="0"/>
              <a:t>D2V</a:t>
            </a:r>
          </a:p>
        </p:txBody>
      </p:sp>
      <p:sp>
        <p:nvSpPr>
          <p:cNvPr id="108" name="Rettangolo 107"/>
          <p:cNvSpPr/>
          <p:nvPr/>
        </p:nvSpPr>
        <p:spPr>
          <a:xfrm>
            <a:off x="7058918" y="4605313"/>
            <a:ext cx="633847" cy="362927"/>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CasellaDiTesto 108"/>
          <p:cNvSpPr txBox="1"/>
          <p:nvPr/>
        </p:nvSpPr>
        <p:spPr>
          <a:xfrm>
            <a:off x="6845163" y="5159307"/>
            <a:ext cx="847602" cy="369332"/>
          </a:xfrm>
          <a:prstGeom prst="rect">
            <a:avLst/>
          </a:prstGeom>
          <a:noFill/>
          <a:ln>
            <a:solidFill>
              <a:srgbClr val="17375E"/>
            </a:solidFill>
          </a:ln>
        </p:spPr>
        <p:txBody>
          <a:bodyPr wrap="square" rtlCol="0">
            <a:spAutoFit/>
          </a:bodyPr>
          <a:lstStyle/>
          <a:p>
            <a:r>
              <a:rPr lang="it-IT" dirty="0" err="1"/>
              <a:t>Tf-Idf</a:t>
            </a:r>
            <a:endParaRPr lang="it-IT" dirty="0"/>
          </a:p>
        </p:txBody>
      </p:sp>
      <p:sp>
        <p:nvSpPr>
          <p:cNvPr id="110" name="Rettangolo 109"/>
          <p:cNvSpPr/>
          <p:nvPr/>
        </p:nvSpPr>
        <p:spPr>
          <a:xfrm>
            <a:off x="6845163" y="5165713"/>
            <a:ext cx="847602" cy="362926"/>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1" name="Connettore a gomito 110"/>
          <p:cNvCxnSpPr>
            <a:stCxn id="99" idx="1"/>
            <a:endCxn id="108" idx="3"/>
          </p:cNvCxnSpPr>
          <p:nvPr/>
        </p:nvCxnSpPr>
        <p:spPr>
          <a:xfrm rot="10800000">
            <a:off x="7692765" y="4786777"/>
            <a:ext cx="692606" cy="299936"/>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ttore a gomito 111"/>
          <p:cNvCxnSpPr>
            <a:stCxn id="99" idx="1"/>
            <a:endCxn id="110" idx="3"/>
          </p:cNvCxnSpPr>
          <p:nvPr/>
        </p:nvCxnSpPr>
        <p:spPr>
          <a:xfrm rot="10800000" flipV="1">
            <a:off x="7692765" y="5086712"/>
            <a:ext cx="692606" cy="260463"/>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ttore a gomito 112"/>
          <p:cNvCxnSpPr>
            <a:stCxn id="98" idx="1"/>
            <a:endCxn id="103" idx="3"/>
          </p:cNvCxnSpPr>
          <p:nvPr/>
        </p:nvCxnSpPr>
        <p:spPr>
          <a:xfrm rot="10800000">
            <a:off x="7850162" y="3364595"/>
            <a:ext cx="484679" cy="37199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a gomito 113"/>
          <p:cNvCxnSpPr>
            <a:stCxn id="98" idx="1"/>
            <a:endCxn id="104" idx="3"/>
          </p:cNvCxnSpPr>
          <p:nvPr/>
        </p:nvCxnSpPr>
        <p:spPr>
          <a:xfrm rot="10800000" flipV="1">
            <a:off x="7873302" y="3736585"/>
            <a:ext cx="461539" cy="52524"/>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ttore a gomito 114"/>
          <p:cNvCxnSpPr>
            <a:stCxn id="98" idx="1"/>
            <a:endCxn id="106" idx="3"/>
          </p:cNvCxnSpPr>
          <p:nvPr/>
        </p:nvCxnSpPr>
        <p:spPr>
          <a:xfrm rot="10800000" flipV="1">
            <a:off x="7846196" y="3736584"/>
            <a:ext cx="488645" cy="55223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116" name="CasellaDiTesto 115"/>
          <p:cNvSpPr txBox="1"/>
          <p:nvPr/>
        </p:nvSpPr>
        <p:spPr>
          <a:xfrm>
            <a:off x="5598367" y="5700612"/>
            <a:ext cx="1960285" cy="369332"/>
          </a:xfrm>
          <a:prstGeom prst="rect">
            <a:avLst/>
          </a:prstGeom>
          <a:noFill/>
          <a:ln>
            <a:noFill/>
          </a:ln>
        </p:spPr>
        <p:txBody>
          <a:bodyPr wrap="square" rtlCol="0">
            <a:spAutoFit/>
          </a:bodyPr>
          <a:lstStyle/>
          <a:p>
            <a:pPr algn="ctr"/>
            <a:r>
              <a:rPr lang="it-IT" dirty="0"/>
              <a:t>W2V / W2V </a:t>
            </a:r>
            <a:r>
              <a:rPr lang="it-IT" dirty="0" err="1"/>
              <a:t>mod</a:t>
            </a:r>
            <a:endParaRPr lang="it-IT" dirty="0"/>
          </a:p>
        </p:txBody>
      </p:sp>
      <p:sp>
        <p:nvSpPr>
          <p:cNvPr id="117" name="CasellaDiTesto 116"/>
          <p:cNvSpPr txBox="1"/>
          <p:nvPr/>
        </p:nvSpPr>
        <p:spPr>
          <a:xfrm>
            <a:off x="5598367" y="6139602"/>
            <a:ext cx="1887370" cy="369332"/>
          </a:xfrm>
          <a:prstGeom prst="rect">
            <a:avLst/>
          </a:prstGeom>
          <a:noFill/>
        </p:spPr>
        <p:txBody>
          <a:bodyPr wrap="square" rtlCol="0">
            <a:spAutoFit/>
          </a:bodyPr>
          <a:lstStyle/>
          <a:p>
            <a:pPr algn="ctr"/>
            <a:r>
              <a:rPr lang="it-IT" dirty="0"/>
              <a:t>D2V / </a:t>
            </a:r>
            <a:r>
              <a:rPr lang="it-IT" dirty="0" err="1"/>
              <a:t>Tf-Idf</a:t>
            </a:r>
            <a:endParaRPr lang="it-IT" dirty="0"/>
          </a:p>
        </p:txBody>
      </p:sp>
      <p:sp>
        <p:nvSpPr>
          <p:cNvPr id="118" name="CasellaDiTesto 117"/>
          <p:cNvSpPr txBox="1"/>
          <p:nvPr/>
        </p:nvSpPr>
        <p:spPr>
          <a:xfrm>
            <a:off x="5598367" y="5954937"/>
            <a:ext cx="1887370" cy="261610"/>
          </a:xfrm>
          <a:prstGeom prst="rect">
            <a:avLst/>
          </a:prstGeom>
          <a:noFill/>
          <a:ln>
            <a:noFill/>
          </a:ln>
        </p:spPr>
        <p:txBody>
          <a:bodyPr wrap="square" rtlCol="0">
            <a:spAutoFit/>
          </a:bodyPr>
          <a:lstStyle/>
          <a:p>
            <a:pPr algn="ctr"/>
            <a:r>
              <a:rPr lang="it-IT" sz="1100" dirty="0"/>
              <a:t>+</a:t>
            </a:r>
            <a:endParaRPr lang="it-IT" dirty="0"/>
          </a:p>
        </p:txBody>
      </p:sp>
      <p:sp>
        <p:nvSpPr>
          <p:cNvPr id="119" name="Rettangolo 118"/>
          <p:cNvSpPr/>
          <p:nvPr/>
        </p:nvSpPr>
        <p:spPr>
          <a:xfrm>
            <a:off x="5598366" y="5652988"/>
            <a:ext cx="1960285" cy="786288"/>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0" name="Connettore a gomito 119"/>
          <p:cNvCxnSpPr>
            <a:stCxn id="100" idx="1"/>
            <a:endCxn id="119" idx="3"/>
          </p:cNvCxnSpPr>
          <p:nvPr/>
        </p:nvCxnSpPr>
        <p:spPr>
          <a:xfrm rot="10800000">
            <a:off x="7558651" y="6046133"/>
            <a:ext cx="491302" cy="490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164" name="Parentesi graffa aperta 163"/>
          <p:cNvSpPr/>
          <p:nvPr/>
        </p:nvSpPr>
        <p:spPr>
          <a:xfrm>
            <a:off x="5060892" y="3208686"/>
            <a:ext cx="434314" cy="3239902"/>
          </a:xfrm>
          <a:prstGeom prst="leftBrace">
            <a:avLst/>
          </a:prstGeom>
          <a:ln>
            <a:solidFill>
              <a:srgbClr val="FF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77" name="Connettore a gomito 76"/>
          <p:cNvCxnSpPr>
            <a:stCxn id="16" idx="3"/>
            <a:endCxn id="98" idx="3"/>
          </p:cNvCxnSpPr>
          <p:nvPr/>
        </p:nvCxnSpPr>
        <p:spPr>
          <a:xfrm>
            <a:off x="8170998" y="2738460"/>
            <a:ext cx="549790" cy="998125"/>
          </a:xfrm>
          <a:prstGeom prst="bentConnector3">
            <a:avLst>
              <a:gd name="adj1" fmla="val 14158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ttore a gomito 78"/>
          <p:cNvCxnSpPr>
            <a:stCxn id="16" idx="3"/>
            <a:endCxn id="99" idx="3"/>
          </p:cNvCxnSpPr>
          <p:nvPr/>
        </p:nvCxnSpPr>
        <p:spPr>
          <a:xfrm>
            <a:off x="8170998" y="2738460"/>
            <a:ext cx="555789" cy="2348253"/>
          </a:xfrm>
          <a:prstGeom prst="bentConnector3">
            <a:avLst>
              <a:gd name="adj1" fmla="val 14113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ttore a gomito 80"/>
          <p:cNvCxnSpPr>
            <a:stCxn id="16" idx="3"/>
            <a:endCxn id="100" idx="3"/>
          </p:cNvCxnSpPr>
          <p:nvPr/>
        </p:nvCxnSpPr>
        <p:spPr>
          <a:xfrm>
            <a:off x="8170998" y="2738460"/>
            <a:ext cx="549790" cy="3312573"/>
          </a:xfrm>
          <a:prstGeom prst="bentConnector3">
            <a:avLst>
              <a:gd name="adj1" fmla="val 14158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576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24</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stretch>
            <a:fillRect/>
          </a:stretch>
        </p:blipFill>
        <p:spPr>
          <a:xfrm>
            <a:off x="0" y="1600285"/>
            <a:ext cx="4522324" cy="1362608"/>
          </a:xfrm>
          <a:prstGeom prst="rect">
            <a:avLst/>
          </a:prstGeom>
        </p:spPr>
      </p:pic>
      <p:pic>
        <p:nvPicPr>
          <p:cNvPr id="3" name="Immagine 2"/>
          <p:cNvPicPr>
            <a:picLocks noChangeAspect="1"/>
          </p:cNvPicPr>
          <p:nvPr/>
        </p:nvPicPr>
        <p:blipFill>
          <a:blip r:embed="rId4"/>
          <a:stretch>
            <a:fillRect/>
          </a:stretch>
        </p:blipFill>
        <p:spPr>
          <a:xfrm>
            <a:off x="46414" y="4355699"/>
            <a:ext cx="4429496" cy="1326800"/>
          </a:xfrm>
          <a:prstGeom prst="rect">
            <a:avLst/>
          </a:prstGeom>
        </p:spPr>
      </p:pic>
      <p:pic>
        <p:nvPicPr>
          <p:cNvPr id="4" name="Immagine 3"/>
          <p:cNvPicPr>
            <a:picLocks noChangeAspect="1"/>
          </p:cNvPicPr>
          <p:nvPr/>
        </p:nvPicPr>
        <p:blipFill>
          <a:blip r:embed="rId5"/>
          <a:stretch>
            <a:fillRect/>
          </a:stretch>
        </p:blipFill>
        <p:spPr>
          <a:xfrm>
            <a:off x="4520683" y="1600285"/>
            <a:ext cx="4621157" cy="1362608"/>
          </a:xfrm>
          <a:prstGeom prst="rect">
            <a:avLst/>
          </a:prstGeom>
        </p:spPr>
      </p:pic>
      <p:pic>
        <p:nvPicPr>
          <p:cNvPr id="5" name="Immagine 4"/>
          <p:cNvPicPr>
            <a:picLocks noChangeAspect="1"/>
          </p:cNvPicPr>
          <p:nvPr/>
        </p:nvPicPr>
        <p:blipFill>
          <a:blip r:embed="rId6"/>
          <a:stretch>
            <a:fillRect/>
          </a:stretch>
        </p:blipFill>
        <p:spPr>
          <a:xfrm>
            <a:off x="4520682" y="4382212"/>
            <a:ext cx="4583703" cy="1273774"/>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0000"/>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0000"/>
                </a:solidFill>
                <a:uFill>
                  <a:solidFill>
                    <a:srgbClr val="FFFFFF"/>
                  </a:solidFill>
                </a:uFill>
              </a:rPr>
              <a:t>Sviluppi</a:t>
            </a:r>
            <a:r>
              <a:rPr lang="en-US" spc="-1" dirty="0">
                <a:solidFill>
                  <a:srgbClr val="FF0000"/>
                </a:solidFill>
                <a:uFill>
                  <a:solidFill>
                    <a:srgbClr val="FFFFFF"/>
                  </a:solidFill>
                </a:uFill>
              </a:rPr>
              <a:t> </a:t>
            </a:r>
            <a:r>
              <a:rPr lang="en-US" spc="-1" dirty="0" err="1">
                <a:solidFill>
                  <a:srgbClr val="FF0000"/>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Rappresentazioni</a:t>
            </a:r>
            <a:r>
              <a:rPr lang="en-US" sz="4400" b="0" strike="noStrike" spc="-1" dirty="0">
                <a:solidFill>
                  <a:srgbClr val="17375E"/>
                </a:solidFill>
                <a:uFill>
                  <a:solidFill>
                    <a:srgbClr val="FFFFFF"/>
                  </a:solidFill>
                </a:uFill>
                <a:latin typeface="Calibri"/>
                <a:ea typeface="DejaVu Sans"/>
              </a:rPr>
              <a:t> di </a:t>
            </a:r>
            <a:r>
              <a:rPr lang="en-US" sz="4400" b="0" strike="noStrike" spc="-1" dirty="0" err="1">
                <a:solidFill>
                  <a:srgbClr val="17375E"/>
                </a:solidFill>
                <a:uFill>
                  <a:solidFill>
                    <a:srgbClr val="FFFFFF"/>
                  </a:solidFill>
                </a:uFill>
                <a:latin typeface="Calibri"/>
                <a:ea typeface="DejaVu Sans"/>
              </a:rPr>
              <a:t>pagine</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latin typeface="Arial"/>
              </a:rPr>
              <a:t>Una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 è </a:t>
            </a:r>
            <a:r>
              <a:rPr lang="en-US" spc="-1" dirty="0" err="1">
                <a:solidFill>
                  <a:srgbClr val="000000"/>
                </a:solidFill>
                <a:uFill>
                  <a:solidFill>
                    <a:srgbClr val="FFFFFF"/>
                  </a:solidFill>
                </a:uFill>
                <a:latin typeface="Arial"/>
              </a:rPr>
              <a:t>formata</a:t>
            </a:r>
            <a:r>
              <a:rPr lang="en-US" spc="-1" dirty="0">
                <a:solidFill>
                  <a:srgbClr val="000000"/>
                </a:solidFill>
                <a:uFill>
                  <a:solidFill>
                    <a:srgbClr val="FFFFFF"/>
                  </a:solidFill>
                </a:uFill>
                <a:latin typeface="Arial"/>
              </a:rPr>
              <a:t> da:</a:t>
            </a:r>
          </a:p>
          <a:p>
            <a:pPr marL="285750" indent="-285750">
              <a:lnSpc>
                <a:spcPct val="100000"/>
              </a:lnSpc>
              <a:buFont typeface="Arial" panose="020B0604020202020204" pitchFamily="34" charset="0"/>
              <a:buChar char="•"/>
            </a:pPr>
            <a:endParaRPr lang="en-US"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t>
            </a:r>
            <a:r>
              <a:rPr lang="en-US" sz="1800" strike="noStrike" spc="-1" dirty="0" err="1">
                <a:solidFill>
                  <a:srgbClr val="FF3333"/>
                </a:solidFill>
                <a:uFill>
                  <a:solidFill>
                    <a:srgbClr val="FFFFFF"/>
                  </a:solidFill>
                </a:uFill>
                <a:latin typeface="Arial"/>
              </a:rPr>
              <a:t>appresentazione</a:t>
            </a:r>
            <a:r>
              <a:rPr lang="en-US" sz="1800" strike="noStrike" spc="-1" dirty="0">
                <a:solidFill>
                  <a:srgbClr val="FF3333"/>
                </a:solidFill>
                <a:uFill>
                  <a:solidFill>
                    <a:srgbClr val="FFFFFF"/>
                  </a:solidFill>
                </a:uFill>
                <a:latin typeface="Arial"/>
              </a:rPr>
              <a:t> </a:t>
            </a:r>
            <a:r>
              <a:rPr lang="en-US" sz="1800" strike="noStrike" spc="-1" dirty="0" err="1">
                <a:solidFill>
                  <a:srgbClr val="FF3333"/>
                </a:solidFill>
                <a:uFill>
                  <a:solidFill>
                    <a:srgbClr val="FFFFFF"/>
                  </a:solidFill>
                </a:uFill>
                <a:latin typeface="Arial"/>
              </a:rPr>
              <a:t>testuale</a:t>
            </a:r>
            <a:r>
              <a:rPr lang="en-US" spc="-1" dirty="0">
                <a:solidFill>
                  <a:srgbClr val="000000"/>
                </a:solidFill>
                <a:uFill>
                  <a:solidFill>
                    <a:srgbClr val="FFFFFF"/>
                  </a:solidFill>
                </a:uFill>
                <a:latin typeface="Arial"/>
              </a:rPr>
              <a:t>. Il </a:t>
            </a:r>
            <a:r>
              <a:rPr lang="en-US" spc="-1" dirty="0" err="1">
                <a:solidFill>
                  <a:srgbClr val="000000"/>
                </a:solidFill>
                <a:uFill>
                  <a:solidFill>
                    <a:srgbClr val="FFFFFF"/>
                  </a:solidFill>
                </a:uFill>
                <a:latin typeface="Arial"/>
              </a:rPr>
              <a:t>testo</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componente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fondamentale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poiché</a:t>
            </a:r>
            <a:r>
              <a:rPr lang="en-US" spc="-1" dirty="0">
                <a:solidFill>
                  <a:srgbClr val="000000"/>
                </a:solidFill>
                <a:uFill>
                  <a:solidFill>
                    <a:srgbClr val="FFFFFF"/>
                  </a:solidFill>
                </a:uFill>
                <a:latin typeface="Arial"/>
              </a:rPr>
              <a:t> ha come </a:t>
            </a:r>
            <a:r>
              <a:rPr lang="en-US" spc="-1" dirty="0" err="1">
                <a:solidFill>
                  <a:srgbClr val="000000"/>
                </a:solidFill>
                <a:uFill>
                  <a:solidFill>
                    <a:srgbClr val="FFFFFF"/>
                  </a:solidFill>
                </a:uFill>
                <a:latin typeface="Arial"/>
              </a:rPr>
              <a:t>scopo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il</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trasferimento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dell’informazione</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endParaRPr lang="en-US" sz="1800" strike="noStrike"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rappresentazione</a:t>
            </a:r>
            <a:r>
              <a:rPr lang="en-US" spc="-1" dirty="0">
                <a:solidFill>
                  <a:srgbClr val="FF3333"/>
                </a:solidFill>
                <a:uFill>
                  <a:solidFill>
                    <a:srgbClr val="FFFFFF"/>
                  </a:solidFill>
                </a:uFill>
                <a:latin typeface="Arial"/>
              </a:rPr>
              <a:t> </a:t>
            </a:r>
            <a:r>
              <a:rPr lang="en-US" spc="-1" dirty="0" err="1">
                <a:solidFill>
                  <a:srgbClr val="FF3333"/>
                </a:solidFill>
                <a:uFill>
                  <a:solidFill>
                    <a:srgbClr val="FFFFFF"/>
                  </a:solidFill>
                </a:uFill>
                <a:latin typeface="Arial"/>
              </a:rPr>
              <a:t>visuale</a:t>
            </a:r>
            <a:r>
              <a:rPr lang="en-US" spc="-1" dirty="0">
                <a:solidFill>
                  <a:srgbClr val="000000"/>
                </a:solidFill>
                <a:uFill>
                  <a:solidFill>
                    <a:srgbClr val="FFFFFF"/>
                  </a:solidFill>
                </a:uFill>
                <a:latin typeface="Arial"/>
              </a:rPr>
              <a:t>. Stile di </a:t>
            </a:r>
            <a:r>
              <a:rPr lang="en-US" spc="-1" dirty="0" err="1">
                <a:solidFill>
                  <a:srgbClr val="000000"/>
                </a:solidFill>
                <a:uFill>
                  <a:solidFill>
                    <a:srgbClr val="FFFFFF"/>
                  </a:solidFill>
                </a:uFill>
                <a:latin typeface="Arial"/>
              </a:rPr>
              <a:t>formattazione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visuale</a:t>
            </a:r>
            <a:r>
              <a:rPr lang="en-US" spc="-1" dirty="0">
                <a:solidFill>
                  <a:srgbClr val="000000"/>
                </a:solidFill>
                <a:uFill>
                  <a:solidFill>
                    <a:srgbClr val="FFFFFF"/>
                  </a:solidFill>
                </a:uFill>
                <a:latin typeface="Arial"/>
              </a:rPr>
              <a:t> (CSS) </a:t>
            </a:r>
            <a:r>
              <a:rPr lang="en-US" spc="-1" dirty="0" err="1">
                <a:solidFill>
                  <a:srgbClr val="000000"/>
                </a:solidFill>
                <a:uFill>
                  <a:solidFill>
                    <a:srgbClr val="FFFFFF"/>
                  </a:solidFill>
                </a:uFill>
                <a:latin typeface="Arial"/>
              </a:rPr>
              <a:t>che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definisce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a:t>
            </a:r>
          </a:p>
          <a:p>
            <a:pPr marL="285750" indent="-285750">
              <a:lnSpc>
                <a:spcPct val="100000"/>
              </a:lnSpc>
              <a:buFont typeface="Arial" panose="020B0604020202020204" pitchFamily="34" charset="0"/>
              <a:buChar char="•"/>
            </a:pPr>
            <a:endParaRPr lang="en-US"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rappresentazione</a:t>
            </a:r>
            <a:r>
              <a:rPr lang="en-US" spc="-1" dirty="0">
                <a:solidFill>
                  <a:srgbClr val="FF3333"/>
                </a:solidFill>
                <a:uFill>
                  <a:solidFill>
                    <a:srgbClr val="FFFFFF"/>
                  </a:solidFill>
                </a:uFill>
                <a:latin typeface="Arial"/>
              </a:rPr>
              <a:t> </a:t>
            </a:r>
            <a:r>
              <a:rPr lang="en-US" spc="-1" dirty="0" err="1">
                <a:solidFill>
                  <a:srgbClr val="FF3333"/>
                </a:solidFill>
                <a:uFill>
                  <a:solidFill>
                    <a:srgbClr val="FFFFFF"/>
                  </a:solidFill>
                </a:uFill>
                <a:latin typeface="Arial"/>
              </a:rPr>
              <a:t>strutturale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L’uso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dei</a:t>
            </a:r>
            <a:r>
              <a:rPr lang="en-US" spc="-1" dirty="0">
                <a:solidFill>
                  <a:srgbClr val="000000"/>
                </a:solidFill>
                <a:uFill>
                  <a:solidFill>
                    <a:srgbClr val="FFFFFF"/>
                  </a:solidFill>
                </a:uFill>
                <a:latin typeface="Arial"/>
              </a:rPr>
              <a:t> tag HTML per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a:t>
            </a:r>
            <a:endParaRPr lang="en-US" sz="180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70088437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z="1800" strike="noStrike"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Questa </a:t>
            </a:r>
            <a:r>
              <a:rPr lang="en-US" spc="-1" dirty="0" err="1">
                <a:solidFill>
                  <a:srgbClr val="000000"/>
                </a:solidFill>
                <a:uFill>
                  <a:solidFill>
                    <a:srgbClr val="FFFFFF"/>
                  </a:solidFill>
                </a:uFill>
                <a:latin typeface="Arial"/>
              </a:rPr>
              <a:t>attività</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utilizzata</a:t>
            </a:r>
            <a:r>
              <a:rPr lang="en-US" spc="-1" dirty="0">
                <a:solidFill>
                  <a:srgbClr val="000000"/>
                </a:solidFill>
                <a:uFill>
                  <a:solidFill>
                    <a:srgbClr val="FFFFFF"/>
                  </a:solidFill>
                </a:uFill>
                <a:latin typeface="Arial"/>
              </a:rPr>
              <a:t> in </a:t>
            </a:r>
            <a:r>
              <a:rPr lang="en-US" spc="-1" dirty="0" err="1">
                <a:solidFill>
                  <a:srgbClr val="000000"/>
                </a:solidFill>
                <a:uFill>
                  <a:solidFill>
                    <a:srgbClr val="FFFFFF"/>
                  </a:solidFill>
                </a:uFill>
                <a:latin typeface="Arial"/>
              </a:rPr>
              <a:t>molti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campi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sono</a:t>
            </a:r>
            <a:r>
              <a:rPr lang="en-US" spc="-1" dirty="0">
                <a:uFill>
                  <a:solidFill>
                    <a:srgbClr val="FFFFFF"/>
                  </a:solidFill>
                </a:uFill>
                <a:latin typeface="Arial"/>
              </a:rPr>
              <a:t> state applicate in </a:t>
            </a:r>
            <a:r>
              <a:rPr lang="en-US" spc="-1" dirty="0" err="1">
                <a:solidFill>
                  <a:srgbClr val="FF3333"/>
                </a:solidFill>
                <a:uFill>
                  <a:solidFill>
                    <a:srgbClr val="FFFFFF"/>
                  </a:solidFill>
                </a:uFill>
                <a:latin typeface="Arial"/>
              </a:rPr>
              <a:t>Biologia</a:t>
            </a:r>
            <a:r>
              <a:rPr lang="en-US" spc="-1" dirty="0">
                <a:uFill>
                  <a:solidFill>
                    <a:srgbClr val="FFFFFF"/>
                  </a:solidFill>
                </a:uFill>
                <a:latin typeface="Arial"/>
              </a:rPr>
              <a:t> per </a:t>
            </a:r>
            <a:r>
              <a:rPr lang="en-US" spc="-1" dirty="0" err="1">
                <a:uFill>
                  <a:solidFill>
                    <a:srgbClr val="FFFFFF"/>
                  </a:solidFill>
                </a:uFill>
                <a:latin typeface="Arial"/>
              </a:rPr>
              <a:t>analizzare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genetiche</a:t>
            </a:r>
            <a:r>
              <a:rPr lang="en-US" spc="-1" dirty="0">
                <a:uFill>
                  <a:solidFill>
                    <a:srgbClr val="FFFFFF"/>
                  </a:solidFill>
                </a:uFill>
                <a:latin typeface="Arial"/>
              </a:rPr>
              <a:t> e </a:t>
            </a:r>
            <a:r>
              <a:rPr lang="en-US" spc="-1" dirty="0" err="1">
                <a:uFill>
                  <a:solidFill>
                    <a:srgbClr val="FFFFFF"/>
                  </a:solidFill>
                </a:uFill>
                <a:latin typeface="Arial"/>
              </a:rPr>
              <a:t>creare</a:t>
            </a:r>
            <a:r>
              <a:rPr lang="en-US" spc="-1" dirty="0">
                <a:uFill>
                  <a:solidFill>
                    <a:srgbClr val="FFFFFF"/>
                  </a:solidFill>
                </a:uFill>
                <a:latin typeface="Arial"/>
              </a:rPr>
              <a:t> </a:t>
            </a:r>
            <a:r>
              <a:rPr lang="en-US" spc="-1" dirty="0" err="1">
                <a:uFill>
                  <a:solidFill>
                    <a:srgbClr val="FFFFFF"/>
                  </a:solidFill>
                </a:uFill>
                <a:latin typeface="Arial"/>
              </a:rPr>
              <a:t>una</a:t>
            </a:r>
            <a:r>
              <a:rPr lang="en-US" spc="-1" dirty="0">
                <a:uFill>
                  <a:solidFill>
                    <a:srgbClr val="FFFFFF"/>
                  </a:solidFill>
                </a:uFill>
                <a:latin typeface="Arial"/>
              </a:rPr>
              <a:t> </a:t>
            </a:r>
            <a:r>
              <a:rPr lang="en-US" spc="-1" dirty="0" err="1">
                <a:uFill>
                  <a:solidFill>
                    <a:srgbClr val="FFFFFF"/>
                  </a:solidFill>
                </a:uFill>
                <a:latin typeface="Arial"/>
              </a:rPr>
              <a:t>tassionomia</a:t>
            </a:r>
            <a:r>
              <a:rPr lang="en-US" spc="-1" dirty="0">
                <a:uFill>
                  <a:solidFill>
                    <a:srgbClr val="FFFFFF"/>
                  </a:solidFill>
                </a:uFill>
                <a:latin typeface="Arial"/>
              </a:rPr>
              <a:t> di </a:t>
            </a:r>
            <a:r>
              <a:rPr lang="en-US" spc="-1" dirty="0" err="1">
                <a:uFill>
                  <a:solidFill>
                    <a:srgbClr val="FFFFFF"/>
                  </a:solidFill>
                </a:uFill>
                <a:latin typeface="Arial"/>
              </a:rPr>
              <a:t>tutte</a:t>
            </a:r>
            <a:r>
              <a:rPr lang="en-US" spc="-1" dirty="0">
                <a:uFill>
                  <a:solidFill>
                    <a:srgbClr val="FFFFFF"/>
                  </a:solidFill>
                </a:uFill>
                <a:latin typeface="Arial"/>
              </a:rPr>
              <a:t> le specie </a:t>
            </a:r>
            <a:r>
              <a:rPr lang="en-US" spc="-1" dirty="0" err="1">
                <a:uFill>
                  <a:solidFill>
                    <a:srgbClr val="FFFFFF"/>
                  </a:solidFill>
                </a:uFill>
                <a:latin typeface="Arial"/>
              </a:rPr>
              <a:t>viventi</a:t>
            </a:r>
            <a:r>
              <a:rPr lang="en-US" spc="-1" dirty="0">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è </a:t>
            </a:r>
            <a:r>
              <a:rPr lang="en-US" sz="1800" strike="noStrike" spc="-1" dirty="0" err="1">
                <a:solidFill>
                  <a:srgbClr val="000000"/>
                </a:solidFill>
                <a:uFill>
                  <a:solidFill>
                    <a:srgbClr val="FFFFFF"/>
                  </a:solidFill>
                </a:uFill>
                <a:latin typeface="Arial"/>
              </a:rPr>
              <a:t>stato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utilizzato</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analizzare</a:t>
            </a:r>
            <a:r>
              <a:rPr lang="en-US" sz="1800" strike="noStrike" spc="-1" dirty="0">
                <a:solidFill>
                  <a:srgbClr val="000000"/>
                </a:solidFill>
                <a:uFill>
                  <a:solidFill>
                    <a:srgbClr val="FFFFFF"/>
                  </a:solidFill>
                </a:uFill>
                <a:latin typeface="Arial"/>
              </a:rPr>
              <a:t> e </a:t>
            </a:r>
            <a:r>
              <a:rPr lang="en-US" sz="1800" strike="noStrike" spc="-1" dirty="0" err="1">
                <a:solidFill>
                  <a:srgbClr val="000000"/>
                </a:solidFill>
                <a:uFill>
                  <a:solidFill>
                    <a:srgbClr val="FFFFFF"/>
                  </a:solidFill>
                </a:uFill>
                <a:latin typeface="Arial"/>
              </a:rPr>
              <a:t>trovare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schemi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a:t>
            </a:r>
            <a:r>
              <a:rPr lang="en-US" spc="-1" dirty="0" err="1">
                <a:solidFill>
                  <a:srgbClr val="FF3333"/>
                </a:solidFill>
                <a:uFill>
                  <a:solidFill>
                    <a:srgbClr val="FFFFFF"/>
                  </a:solidFill>
                </a:uFill>
                <a:latin typeface="Arial"/>
              </a:rPr>
              <a:t>c</a:t>
            </a:r>
            <a:r>
              <a:rPr lang="en-US" sz="1800" strike="noStrike" spc="-1" dirty="0" err="1">
                <a:solidFill>
                  <a:srgbClr val="FF3333"/>
                </a:solidFill>
                <a:uFill>
                  <a:solidFill>
                    <a:srgbClr val="FFFFFF"/>
                  </a:solidFill>
                </a:uFill>
                <a:latin typeface="Arial"/>
              </a:rPr>
              <a:t>lima</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della</a:t>
            </a:r>
            <a:r>
              <a:rPr lang="en-US" sz="1800" strike="noStrike" spc="-1" dirty="0">
                <a:solidFill>
                  <a:srgbClr val="000000"/>
                </a:solidFill>
                <a:uFill>
                  <a:solidFill>
                    <a:srgbClr val="FFFFFF"/>
                  </a:solidFill>
                </a:uFill>
                <a:latin typeface="Arial"/>
              </a:rPr>
              <a:t> Terra.</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Operazioni</a:t>
            </a:r>
            <a:r>
              <a:rPr lang="en-US" spc="-1" dirty="0">
                <a:solidFill>
                  <a:srgbClr val="000000"/>
                </a:solidFill>
                <a:uFill>
                  <a:solidFill>
                    <a:srgbClr val="FFFFFF"/>
                  </a:solidFill>
                </a:uFill>
                <a:latin typeface="Arial"/>
              </a:rPr>
              <a:t> di Clustering </a:t>
            </a:r>
            <a:r>
              <a:rPr lang="en-US" spc="-1" dirty="0" err="1">
                <a:solidFill>
                  <a:srgbClr val="000000"/>
                </a:solidFill>
                <a:uFill>
                  <a:solidFill>
                    <a:srgbClr val="FFFFFF"/>
                  </a:solidFill>
                </a:uFill>
                <a:latin typeface="Arial"/>
              </a:rPr>
              <a:t>sono</a:t>
            </a:r>
            <a:r>
              <a:rPr lang="en-US" spc="-1" dirty="0">
                <a:solidFill>
                  <a:srgbClr val="000000"/>
                </a:solidFill>
                <a:uFill>
                  <a:solidFill>
                    <a:srgbClr val="FFFFFF"/>
                  </a:solidFill>
                </a:uFill>
                <a:latin typeface="Arial"/>
              </a:rPr>
              <a:t> state </a:t>
            </a:r>
            <a:r>
              <a:rPr lang="en-US" spc="-1" dirty="0" err="1">
                <a:solidFill>
                  <a:srgbClr val="000000"/>
                </a:solidFill>
                <a:uFill>
                  <a:solidFill>
                    <a:srgbClr val="FFFFFF"/>
                  </a:solidFill>
                </a:uFill>
                <a:latin typeface="Arial"/>
              </a:rPr>
              <a:t>utilizzate</a:t>
            </a:r>
            <a:r>
              <a:rPr lang="en-US" spc="-1" dirty="0">
                <a:solidFill>
                  <a:srgbClr val="000000"/>
                </a:solidFill>
                <a:uFill>
                  <a:solidFill>
                    <a:srgbClr val="FFFFFF"/>
                  </a:solidFill>
                </a:uFill>
                <a:latin typeface="Arial"/>
              </a:rPr>
              <a:t> in </a:t>
            </a:r>
            <a:r>
              <a:rPr lang="en-US" spc="-1" dirty="0" err="1">
                <a:solidFill>
                  <a:srgbClr val="FF3333"/>
                </a:solidFill>
                <a:uFill>
                  <a:solidFill>
                    <a:srgbClr val="FFFFFF"/>
                  </a:solidFill>
                </a:uFill>
                <a:latin typeface="Arial"/>
              </a:rPr>
              <a:t>Psicologia</a:t>
            </a:r>
            <a:r>
              <a:rPr lang="en-US" spc="-1" dirty="0">
                <a:solidFill>
                  <a:srgbClr val="FF3333"/>
                </a:solidFill>
                <a:uFill>
                  <a:solidFill>
                    <a:srgbClr val="FFFFFF"/>
                  </a:solidFill>
                </a:uFill>
                <a:latin typeface="Arial"/>
              </a:rPr>
              <a:t> e </a:t>
            </a:r>
            <a:r>
              <a:rPr lang="en-US" spc="-1" dirty="0" err="1">
                <a:solidFill>
                  <a:srgbClr val="FF3333"/>
                </a:solidFill>
                <a:uFill>
                  <a:solidFill>
                    <a:srgbClr val="FFFFFF"/>
                  </a:solidFill>
                </a:uFill>
                <a:latin typeface="Arial"/>
              </a:rPr>
              <a:t>Medicina</a:t>
            </a:r>
            <a:r>
              <a:rPr lang="en-US" spc="-1" dirty="0">
                <a:solidFill>
                  <a:srgbClr val="000000"/>
                </a:solidFill>
                <a:uFill>
                  <a:solidFill>
                    <a:srgbClr val="FFFFFF"/>
                  </a:solidFill>
                </a:uFill>
                <a:latin typeface="Arial"/>
              </a:rPr>
              <a:t> per </a:t>
            </a:r>
            <a:r>
              <a:rPr lang="en-US" spc="-1" dirty="0" err="1">
                <a:solidFill>
                  <a:srgbClr val="000000"/>
                </a:solidFill>
                <a:uFill>
                  <a:solidFill>
                    <a:srgbClr val="FFFFFF"/>
                  </a:solidFill>
                </a:uFill>
                <a:latin typeface="Arial"/>
              </a:rPr>
              <a:t>identificare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variazioni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malattie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depressioni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a:t>
            </a:r>
            <a:r>
              <a:rPr lang="en-US" sz="1800" strike="noStrike" spc="-1" dirty="0" err="1">
                <a:solidFill>
                  <a:srgbClr val="000000"/>
                </a:solidFill>
                <a:uFill>
                  <a:solidFill>
                    <a:srgbClr val="FFFFFF"/>
                  </a:solidFill>
                </a:uFill>
                <a:latin typeface="Arial"/>
              </a:rPr>
              <a:t>viene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usato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campo del </a:t>
            </a:r>
            <a:r>
              <a:rPr lang="en-US" sz="1800" strike="noStrike" spc="-1" dirty="0">
                <a:solidFill>
                  <a:srgbClr val="FF3333"/>
                </a:solidFill>
                <a:uFill>
                  <a:solidFill>
                    <a:srgbClr val="FFFFFF"/>
                  </a:solidFill>
                </a:uFill>
                <a:latin typeface="Arial"/>
              </a:rPr>
              <a:t>Business</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dividere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consumatori</a:t>
            </a:r>
            <a:r>
              <a:rPr lang="en-US" sz="1800" strike="noStrike" spc="-1" dirty="0">
                <a:solidFill>
                  <a:srgbClr val="000000"/>
                </a:solidFill>
                <a:uFill>
                  <a:solidFill>
                    <a:srgbClr val="FFFFFF"/>
                  </a:solidFill>
                </a:uFill>
                <a:latin typeface="Arial"/>
              </a:rPr>
              <a:t> in </a:t>
            </a:r>
            <a:r>
              <a:rPr lang="en-US" sz="1800" strike="noStrike" spc="-1" dirty="0" err="1">
                <a:solidFill>
                  <a:srgbClr val="000000"/>
                </a:solidFill>
                <a:uFill>
                  <a:solidFill>
                    <a:srgbClr val="FFFFFF"/>
                  </a:solidFill>
                </a:uFill>
                <a:latin typeface="Arial"/>
              </a:rPr>
              <a:t>gruppi</a:t>
            </a:r>
            <a:r>
              <a:rPr lang="en-US" sz="1800" strike="noStrike" spc="-1" dirty="0">
                <a:solidFill>
                  <a:srgbClr val="000000"/>
                </a:solidFill>
                <a:uFill>
                  <a:solidFill>
                    <a:srgbClr val="FFFFFF"/>
                  </a:solidFill>
                </a:uFill>
                <a:latin typeface="Arial"/>
              </a:rPr>
              <a:t> per successive </a:t>
            </a:r>
            <a:r>
              <a:rPr lang="en-US" sz="1800" strike="noStrike" spc="-1" dirty="0" err="1">
                <a:solidFill>
                  <a:srgbClr val="000000"/>
                </a:solidFill>
                <a:uFill>
                  <a:solidFill>
                    <a:srgbClr val="FFFFFF"/>
                  </a:solidFill>
                </a:uFill>
                <a:latin typeface="Arial"/>
              </a:rPr>
              <a:t>attività</a:t>
            </a:r>
            <a:r>
              <a:rPr lang="en-US" sz="1800" strike="noStrike" spc="-1" dirty="0">
                <a:solidFill>
                  <a:srgbClr val="000000"/>
                </a:solidFill>
                <a:uFill>
                  <a:solidFill>
                    <a:srgbClr val="FFFFFF"/>
                  </a:solidFill>
                </a:uFill>
                <a:latin typeface="Arial"/>
              </a:rPr>
              <a:t> di </a:t>
            </a:r>
            <a:r>
              <a:rPr lang="en-US" sz="1800" strike="noStrike" spc="-1" dirty="0" err="1">
                <a:solidFill>
                  <a:srgbClr val="000000"/>
                </a:solidFill>
                <a:uFill>
                  <a:solidFill>
                    <a:srgbClr val="FFFFFF"/>
                  </a:solidFill>
                </a:uFill>
                <a:latin typeface="Arial"/>
              </a:rPr>
              <a:t>analisi</a:t>
            </a:r>
            <a:r>
              <a:rPr lang="en-US" sz="1800" strike="noStrike" spc="-1" dirty="0">
                <a:solidFill>
                  <a:srgbClr val="000000"/>
                </a:solidFill>
                <a:uFill>
                  <a:solidFill>
                    <a:srgbClr val="FFFFFF"/>
                  </a:solidFill>
                </a:uFill>
                <a:latin typeface="Arial"/>
              </a:rPr>
              <a:t> e di marketing.</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campo </a:t>
            </a:r>
            <a:r>
              <a:rPr lang="en-US" spc="-1" dirty="0" err="1">
                <a:solidFill>
                  <a:srgbClr val="000000"/>
                </a:solidFill>
                <a:uFill>
                  <a:solidFill>
                    <a:srgbClr val="FFFFFF"/>
                  </a:solidFill>
                </a:uFill>
                <a:latin typeface="Arial"/>
              </a:rPr>
              <a:t>dell’</a:t>
            </a:r>
            <a:r>
              <a:rPr lang="en-US" spc="-1" dirty="0" err="1">
                <a:solidFill>
                  <a:srgbClr val="FF3333"/>
                </a:solidFill>
                <a:uFill>
                  <a:solidFill>
                    <a:srgbClr val="FFFFFF"/>
                  </a:solidFill>
                </a:uFill>
                <a:latin typeface="Arial"/>
              </a:rPr>
              <a:t>Information</a:t>
            </a:r>
            <a:r>
              <a:rPr lang="en-US" spc="-1" dirty="0">
                <a:solidFill>
                  <a:srgbClr val="FF3333"/>
                </a:solidFill>
                <a:uFill>
                  <a:solidFill>
                    <a:srgbClr val="FFFFFF"/>
                  </a:solidFill>
                </a:uFill>
                <a:latin typeface="Arial"/>
              </a:rPr>
              <a:t> Retrieval</a:t>
            </a:r>
            <a:r>
              <a:rPr lang="en-US" spc="-1" dirty="0">
                <a:uFill>
                  <a:solidFill>
                    <a:srgbClr val="FFFFFF"/>
                  </a:solidFill>
                </a:uFill>
                <a:latin typeface="Arial"/>
              </a:rPr>
              <a:t> le </a:t>
            </a: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vengono</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dividere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in </a:t>
            </a:r>
            <a:r>
              <a:rPr lang="en-US" spc="-1" dirty="0" err="1">
                <a:uFill>
                  <a:solidFill>
                    <a:srgbClr val="FFFFFF"/>
                  </a:solidFill>
                </a:uFill>
                <a:latin typeface="Arial"/>
              </a:rPr>
              <a:t>gruppi</a:t>
            </a:r>
            <a:r>
              <a:rPr lang="en-US" spc="-1" dirty="0">
                <a:uFill>
                  <a:solidFill>
                    <a:srgbClr val="FFFFFF"/>
                  </a:solidFill>
                </a:uFill>
                <a:latin typeface="Arial"/>
              </a:rPr>
              <a:t>, </a:t>
            </a:r>
            <a:r>
              <a:rPr lang="en-US" spc="-1" dirty="0" err="1">
                <a:uFill>
                  <a:solidFill>
                    <a:srgbClr val="FFFFFF"/>
                  </a:solidFill>
                </a:uFill>
                <a:latin typeface="Arial"/>
              </a:rPr>
              <a:t>ognuno</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a:t>
            </a:r>
            <a:r>
              <a:rPr lang="en-US" spc="-1" dirty="0" err="1">
                <a:uFill>
                  <a:solidFill>
                    <a:srgbClr val="FFFFFF"/>
                  </a:solidFill>
                </a:uFill>
                <a:latin typeface="Arial"/>
              </a:rPr>
              <a:t>quali</a:t>
            </a:r>
            <a:r>
              <a:rPr lang="en-US" spc="-1" dirty="0">
                <a:uFill>
                  <a:solidFill>
                    <a:srgbClr val="FFFFFF"/>
                  </a:solidFill>
                </a:uFill>
                <a:latin typeface="Arial"/>
              </a:rPr>
              <a:t> </a:t>
            </a:r>
            <a:r>
              <a:rPr lang="en-US" spc="-1" dirty="0" err="1">
                <a:uFill>
                  <a:solidFill>
                    <a:srgbClr val="FFFFFF"/>
                  </a:solidFill>
                </a:uFill>
                <a:latin typeface="Arial"/>
              </a:rPr>
              <a:t>cattura</a:t>
            </a:r>
            <a:r>
              <a:rPr lang="en-US" spc="-1" dirty="0">
                <a:uFill>
                  <a:solidFill>
                    <a:srgbClr val="FFFFFF"/>
                  </a:solidFill>
                </a:uFill>
                <a:latin typeface="Arial"/>
              </a:rPr>
              <a:t> un </a:t>
            </a:r>
            <a:r>
              <a:rPr lang="en-US" spc="-1" dirty="0" err="1">
                <a:uFill>
                  <a:solidFill>
                    <a:srgbClr val="FFFFFF"/>
                  </a:solidFill>
                </a:uFill>
                <a:latin typeface="Arial"/>
              </a:rPr>
              <a:t>aspetto</a:t>
            </a:r>
            <a:r>
              <a:rPr lang="en-US" spc="-1" dirty="0">
                <a:uFill>
                  <a:solidFill>
                    <a:srgbClr val="FFFFFF"/>
                  </a:solidFill>
                </a:uFill>
                <a:latin typeface="Arial"/>
              </a:rPr>
              <a:t> </a:t>
            </a:r>
            <a:r>
              <a:rPr lang="en-US" spc="-1" dirty="0" err="1">
                <a:uFill>
                  <a:solidFill>
                    <a:srgbClr val="FFFFFF"/>
                  </a:solidFill>
                </a:uFill>
                <a:latin typeface="Arial"/>
              </a:rPr>
              <a:t>particolare</a:t>
            </a:r>
            <a:r>
              <a:rPr lang="en-US" spc="-1" dirty="0">
                <a:uFill>
                  <a:solidFill>
                    <a:srgbClr val="FFFFFF"/>
                  </a:solidFill>
                </a:uFill>
                <a:latin typeface="Arial"/>
              </a:rPr>
              <a:t> </a:t>
            </a:r>
            <a:r>
              <a:rPr lang="en-US" spc="-1" dirty="0" err="1">
                <a:uFill>
                  <a:solidFill>
                    <a:srgbClr val="FFFFFF"/>
                  </a:solidFill>
                </a:uFill>
                <a:latin typeface="Arial"/>
              </a:rPr>
              <a:t>dell’elemento</a:t>
            </a:r>
            <a:r>
              <a:rPr lang="en-US" spc="-1" dirty="0">
                <a:uFill>
                  <a:solidFill>
                    <a:srgbClr val="FFFFFF"/>
                  </a:solidFill>
                </a:uFill>
                <a:latin typeface="Arial"/>
              </a:rPr>
              <a:t> </a:t>
            </a:r>
            <a:r>
              <a:rPr lang="en-US" spc="-1" dirty="0" err="1">
                <a:uFill>
                  <a:solidFill>
                    <a:srgbClr val="FFFFFF"/>
                  </a:solidFill>
                </a:uFill>
                <a:latin typeface="Arial"/>
              </a:rPr>
              <a:t>stesso</a:t>
            </a:r>
            <a:r>
              <a:rPr lang="en-US" spc="-1" dirty="0">
                <a:uFill>
                  <a:solidFill>
                    <a:srgbClr val="FFFFFF"/>
                  </a:solidFill>
                </a:uFill>
                <a:latin typeface="Arial"/>
              </a:rPr>
              <a:t>.</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diverse </a:t>
            </a:r>
            <a:r>
              <a:rPr lang="en-US" spc="-1" dirty="0" err="1">
                <a:uFill>
                  <a:solidFill>
                    <a:srgbClr val="FFFFFF"/>
                  </a:solidFill>
                </a:uFill>
                <a:latin typeface="Arial"/>
              </a:rPr>
              <a:t>rappresentazioni</a:t>
            </a:r>
            <a:r>
              <a:rPr lang="en-US" spc="-1" dirty="0">
                <a:uFill>
                  <a:solidFill>
                    <a:srgbClr val="FFFFFF"/>
                  </a:solidFill>
                </a:uFill>
                <a:latin typeface="Arial"/>
              </a:rPr>
              <a:t> di cui </a:t>
            </a:r>
            <a:r>
              <a:rPr lang="en-US" spc="-1" dirty="0" err="1">
                <a:uFill>
                  <a:solidFill>
                    <a:srgbClr val="FFFFFF"/>
                  </a:solidFill>
                </a:uFill>
                <a:latin typeface="Arial"/>
              </a:rPr>
              <a:t>una</a:t>
            </a:r>
            <a:r>
              <a:rPr lang="en-US" spc="-1" dirty="0">
                <a:uFill>
                  <a:solidFill>
                    <a:srgbClr val="FFFFFF"/>
                  </a:solidFill>
                </a:uFill>
                <a:latin typeface="Arial"/>
              </a:rPr>
              <a:t> </a:t>
            </a:r>
            <a:r>
              <a:rPr lang="en-US" spc="-1" dirty="0" err="1">
                <a:uFill>
                  <a:solidFill>
                    <a:srgbClr val="FFFFFF"/>
                  </a:solidFill>
                </a:uFill>
                <a:latin typeface="Arial"/>
              </a:rPr>
              <a:t>pagina</a:t>
            </a:r>
            <a:r>
              <a:rPr lang="en-US" spc="-1" dirty="0">
                <a:uFill>
                  <a:solidFill>
                    <a:srgbClr val="FFFFFF"/>
                  </a:solidFill>
                </a:uFill>
                <a:latin typeface="Arial"/>
              </a:rPr>
              <a:t> Web </a:t>
            </a:r>
            <a:r>
              <a:rPr lang="en-US" spc="-1" dirty="0" err="1">
                <a:uFill>
                  <a:solidFill>
                    <a:srgbClr val="FFFFFF"/>
                  </a:solidFill>
                </a:uFill>
                <a:latin typeface="Arial"/>
              </a:rPr>
              <a:t>si</a:t>
            </a:r>
            <a:r>
              <a:rPr lang="en-US" spc="-1" dirty="0">
                <a:uFill>
                  <a:solidFill>
                    <a:srgbClr val="FFFFFF"/>
                  </a:solidFill>
                </a:uFill>
                <a:latin typeface="Arial"/>
              </a:rPr>
              <a:t> </a:t>
            </a:r>
            <a:r>
              <a:rPr lang="en-US" spc="-1" dirty="0" err="1">
                <a:uFill>
                  <a:solidFill>
                    <a:srgbClr val="FFFFFF"/>
                  </a:solidFill>
                </a:uFill>
                <a:latin typeface="Arial"/>
              </a:rPr>
              <a:t>compone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Stato</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dell’arte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latin typeface="Arial"/>
              </a:rPr>
              <a:t>Gli</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esistenti</a:t>
            </a:r>
            <a:r>
              <a:rPr lang="en-US" spc="-1" dirty="0">
                <a:uFill>
                  <a:solidFill>
                    <a:srgbClr val="FFFFFF"/>
                  </a:solidFill>
                </a:uFill>
                <a:latin typeface="Arial"/>
              </a:rPr>
              <a:t> in </a:t>
            </a:r>
            <a:r>
              <a:rPr lang="en-US" spc="-1" dirty="0" err="1">
                <a:uFill>
                  <a:solidFill>
                    <a:srgbClr val="FFFFFF"/>
                  </a:solidFill>
                </a:uFill>
                <a:latin typeface="Arial"/>
              </a:rPr>
              <a:t>letteratura</a:t>
            </a:r>
            <a:r>
              <a:rPr lang="en-US" spc="-1" dirty="0">
                <a:uFill>
                  <a:solidFill>
                    <a:srgbClr val="FFFFFF"/>
                  </a:solidFill>
                </a:uFill>
                <a:latin typeface="Arial"/>
              </a:rPr>
              <a:t> </a:t>
            </a:r>
            <a:r>
              <a:rPr lang="en-US" spc="-1" dirty="0" err="1">
                <a:uFill>
                  <a:solidFill>
                    <a:srgbClr val="FFFFFF"/>
                  </a:solidFill>
                </a:uFill>
                <a:latin typeface="Arial"/>
              </a:rPr>
              <a:t>si</a:t>
            </a:r>
            <a:r>
              <a:rPr lang="en-US" spc="-1" dirty="0">
                <a:uFill>
                  <a:solidFill>
                    <a:srgbClr val="FFFFFF"/>
                  </a:solidFill>
                </a:uFill>
                <a:latin typeface="Arial"/>
              </a:rPr>
              <a:t> </a:t>
            </a:r>
            <a:r>
              <a:rPr lang="en-US" spc="-1" dirty="0" err="1">
                <a:uFill>
                  <a:solidFill>
                    <a:srgbClr val="FFFFFF"/>
                  </a:solidFill>
                </a:uFill>
                <a:latin typeface="Arial"/>
              </a:rPr>
              <a:t>classificano</a:t>
            </a:r>
            <a:r>
              <a:rPr lang="en-US" spc="-1" dirty="0">
                <a:uFill>
                  <a:solidFill>
                    <a:srgbClr val="FFFFFF"/>
                  </a:solidFill>
                </a:uFill>
                <a:latin typeface="Arial"/>
              </a:rPr>
              <a:t> in </a:t>
            </a:r>
            <a:r>
              <a:rPr lang="en-US" spc="-1" dirty="0" err="1">
                <a:uFill>
                  <a:solidFill>
                    <a:srgbClr val="FFFFFF"/>
                  </a:solidFill>
                </a:uFill>
                <a:latin typeface="Arial"/>
              </a:rPr>
              <a:t>quattro</a:t>
            </a:r>
            <a:r>
              <a:rPr lang="en-US" spc="-1" dirty="0">
                <a:uFill>
                  <a:solidFill>
                    <a:srgbClr val="FFFFFF"/>
                  </a:solidFill>
                </a:uFill>
                <a:latin typeface="Arial"/>
              </a:rPr>
              <a:t> </a:t>
            </a:r>
            <a:r>
              <a:rPr lang="en-US" spc="-1" dirty="0" err="1">
                <a:uFill>
                  <a:solidFill>
                    <a:srgbClr val="FFFFFF"/>
                  </a:solidFill>
                </a:uFill>
                <a:latin typeface="Arial"/>
              </a:rPr>
              <a:t>categorie</a:t>
            </a:r>
            <a:r>
              <a:rPr lang="en-US" spc="-1" dirty="0">
                <a:uFill>
                  <a:solidFill>
                    <a:srgbClr val="FFFFFF"/>
                  </a:solidFill>
                </a:uFill>
                <a:latin typeface="Arial"/>
              </a:rPr>
              <a:t>, in base </a:t>
            </a:r>
            <a:r>
              <a:rPr lang="en-US" spc="-1" dirty="0" err="1">
                <a:uFill>
                  <a:solidFill>
                    <a:srgbClr val="FFFFFF"/>
                  </a:solidFill>
                </a:uFill>
                <a:latin typeface="Arial"/>
              </a:rPr>
              <a:t>alle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sul</a:t>
            </a:r>
            <a:r>
              <a:rPr lang="en-US" sz="1800" strike="noStrike" spc="-1" dirty="0">
                <a:uFill>
                  <a:solidFill>
                    <a:srgbClr val="FFFFFF"/>
                  </a:solidFill>
                </a:uFill>
                <a:latin typeface="Arial"/>
              </a:rPr>
              <a:t> </a:t>
            </a:r>
            <a:r>
              <a:rPr lang="en-US" sz="1800" strike="noStrike" spc="-1" dirty="0" err="1">
                <a:solidFill>
                  <a:srgbClr val="FF3333"/>
                </a:solidFill>
                <a:uFill>
                  <a:solidFill>
                    <a:srgbClr val="FFFFFF"/>
                  </a:solidFill>
                </a:uFill>
                <a:latin typeface="Arial"/>
              </a:rPr>
              <a:t>contenuto</a:t>
            </a:r>
            <a:r>
              <a:rPr lang="en-US" sz="1800" strike="noStrike" spc="-1" dirty="0">
                <a:solidFill>
                  <a:srgbClr val="FF3333"/>
                </a:solidFill>
                <a:uFill>
                  <a:solidFill>
                    <a:srgbClr val="FFFFFF"/>
                  </a:solidFill>
                </a:uFill>
                <a:latin typeface="Arial"/>
              </a:rPr>
              <a:t> </a:t>
            </a:r>
            <a:r>
              <a:rPr lang="en-US" sz="1800" strike="noStrike" spc="-1" dirty="0" err="1">
                <a:solidFill>
                  <a:srgbClr val="FF3333"/>
                </a:solidFill>
                <a:uFill>
                  <a:solidFill>
                    <a:srgbClr val="FFFFFF"/>
                  </a:solidFill>
                </a:uFill>
                <a:latin typeface="Arial"/>
              </a:rPr>
              <a:t>testuale</a:t>
            </a:r>
            <a:endParaRPr lang="en-US" spc="-1" dirty="0">
              <a:solidFill>
                <a:srgbClr val="FF3333"/>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sui </a:t>
            </a:r>
            <a:r>
              <a:rPr lang="en-US" spc="-1" dirty="0">
                <a:solidFill>
                  <a:srgbClr val="FF3333"/>
                </a:solidFill>
                <a:uFill>
                  <a:solidFill>
                    <a:srgbClr val="FFFFFF"/>
                  </a:solidFill>
                </a:uFill>
                <a:latin typeface="Arial"/>
              </a:rPr>
              <a:t>Web log</a:t>
            </a: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a:t>
            </a:r>
            <a:r>
              <a:rPr lang="en-US" spc="-1" dirty="0" err="1">
                <a:uFill>
                  <a:solidFill>
                    <a:srgbClr val="FFFFFF"/>
                  </a:solidFill>
                </a:uFill>
                <a:latin typeface="Arial"/>
              </a:rPr>
              <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z="1800" strike="noStrike" spc="-1" dirty="0" err="1">
                <a:uFill>
                  <a:solidFill>
                    <a:srgbClr val="FFFFFF"/>
                  </a:solidFill>
                </a:uFill>
                <a:latin typeface="Arial"/>
              </a:rPr>
              <a:t>struttura</a:t>
            </a:r>
            <a:r>
              <a:rPr lang="en-US" sz="1800" strike="noStrike" spc="-1" dirty="0">
                <a:uFill>
                  <a:solidFill>
                    <a:srgbClr val="FFFFFF"/>
                  </a:solidFill>
                </a:uFill>
                <a:latin typeface="Arial"/>
              </a:rPr>
              <a:t> </a:t>
            </a:r>
            <a:r>
              <a:rPr lang="en-US" sz="1800" strike="noStrike" spc="-1" dirty="0">
                <a:solidFill>
                  <a:srgbClr val="FF3333"/>
                </a:solidFill>
                <a:uFill>
                  <a:solidFill>
                    <a:srgbClr val="FFFFFF"/>
                  </a:solidFill>
                </a:uFill>
                <a:latin typeface="Arial"/>
              </a:rPr>
              <a:t>HTML</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ad </a:t>
            </a:r>
            <a:r>
              <a:rPr lang="en-US" spc="-1" dirty="0">
                <a:solidFill>
                  <a:srgbClr val="FF3333"/>
                </a:solidFill>
                <a:uFill>
                  <a:solidFill>
                    <a:srgbClr val="FFFFFF"/>
                  </a:solidFill>
                </a:uFill>
                <a:latin typeface="Arial"/>
              </a:rPr>
              <a:t>hyperlink</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30942308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it-IT" spc="-1" dirty="0">
                <a:uFill>
                  <a:solidFill>
                    <a:srgbClr val="FFFFFF"/>
                  </a:solidFill>
                </a:uFill>
              </a:rPr>
              <a:t>che sfruttano solo le relazioni tra i nodi (</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computazionalmente</a:t>
            </a:r>
            <a:r>
              <a:rPr lang="en-US" spc="-1" dirty="0">
                <a:uFill>
                  <a:solidFill>
                    <a:srgbClr val="FFFFFF"/>
                  </a:solidFill>
                </a:uFill>
              </a:rPr>
              <a:t> </a:t>
            </a:r>
            <a:r>
              <a:rPr lang="en-US" spc="-1" dirty="0" err="1">
                <a:uFill>
                  <a:solidFill>
                    <a:srgbClr val="FFFFFF"/>
                  </a:solidFill>
                </a:uFill>
              </a:rPr>
              <a:t>costosi</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Soluzione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874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Creare</a:t>
            </a:r>
            <a:r>
              <a:rPr lang="en-US" spc="-1" dirty="0">
                <a:uFill>
                  <a:solidFill>
                    <a:srgbClr val="FFFFFF"/>
                  </a:solidFill>
                </a:uFill>
              </a:rPr>
              <a:t> un </a:t>
            </a:r>
            <a:r>
              <a:rPr lang="en-US" spc="-1" dirty="0" err="1">
                <a:uFill>
                  <a:solidFill>
                    <a:srgbClr val="FFFFFF"/>
                  </a:solidFill>
                </a:uFill>
              </a:rPr>
              <a:t>metodo</a:t>
            </a:r>
            <a:r>
              <a:rPr lang="en-US" spc="-1" dirty="0">
                <a:uFill>
                  <a:solidFill>
                    <a:srgbClr val="FFFFFF"/>
                  </a:solidFill>
                </a:uFill>
              </a:rPr>
              <a:t> </a:t>
            </a:r>
            <a:r>
              <a:rPr lang="en-US" spc="-1" dirty="0" err="1">
                <a:uFill>
                  <a:solidFill>
                    <a:srgbClr val="FFFFFF"/>
                  </a:solidFill>
                </a:uFill>
              </a:rPr>
              <a:t>capace</a:t>
            </a:r>
            <a:r>
              <a:rPr lang="en-US" spc="-1" dirty="0">
                <a:uFill>
                  <a:solidFill>
                    <a:srgbClr val="FFFFFF"/>
                  </a:solidFill>
                </a:uFill>
              </a:rPr>
              <a:t> di:</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Combinare</a:t>
            </a:r>
            <a:r>
              <a:rPr lang="en-US" spc="-1" dirty="0">
                <a:uFill>
                  <a:solidFill>
                    <a:srgbClr val="FFFFFF"/>
                  </a:solidFill>
                </a:uFill>
              </a:rPr>
              <a:t> le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estratte</a:t>
            </a:r>
            <a:r>
              <a:rPr lang="en-US" spc="-1" dirty="0">
                <a:uFill>
                  <a:solidFill>
                    <a:srgbClr val="FFFFFF"/>
                  </a:solidFill>
                </a:uFill>
              </a:rPr>
              <a:t> dal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e quelle </a:t>
            </a:r>
            <a:r>
              <a:rPr lang="en-US" spc="-1" dirty="0" err="1">
                <a:uFill>
                  <a:solidFill>
                    <a:srgbClr val="FFFFFF"/>
                  </a:solidFill>
                </a:uFill>
              </a:rPr>
              <a:t>dalla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Web.</a:t>
            </a:r>
          </a:p>
          <a:p>
            <a:pPr marL="285750" indent="-285750">
              <a:lnSpc>
                <a:spcPct val="100000"/>
              </a:lnSpc>
              <a:buFont typeface="Arial" panose="020B0604020202020204" pitchFamily="34" charset="0"/>
              <a:buChar char="•"/>
            </a:pPr>
            <a:r>
              <a:rPr lang="en-US" spc="-1" dirty="0" err="1">
                <a:uFill>
                  <a:solidFill>
                    <a:srgbClr val="FFFFFF"/>
                  </a:solidFill>
                </a:uFill>
              </a:rPr>
              <a:t>Rappresentare</a:t>
            </a:r>
            <a:r>
              <a:rPr lang="en-US" spc="-1" dirty="0">
                <a:uFill>
                  <a:solidFill>
                    <a:srgbClr val="FFFFFF"/>
                  </a:solidFill>
                </a:uFill>
              </a:rPr>
              <a:t> le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estratte</a:t>
            </a:r>
            <a:r>
              <a:rPr lang="en-US" spc="-1" dirty="0">
                <a:uFill>
                  <a:solidFill>
                    <a:srgbClr val="FFFFFF"/>
                  </a:solidFill>
                </a:uFill>
              </a:rPr>
              <a:t> in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spazio</a:t>
            </a:r>
            <a:r>
              <a:rPr lang="en-US" spc="-1" dirty="0">
                <a:uFill>
                  <a:solidFill>
                    <a:srgbClr val="FFFFFF"/>
                  </a:solidFill>
                </a:uFill>
              </a:rPr>
              <a:t> </a:t>
            </a:r>
            <a:r>
              <a:rPr lang="en-US" spc="-1" dirty="0" err="1">
                <a:uFill>
                  <a:solidFill>
                    <a:srgbClr val="FFFFFF"/>
                  </a:solidFill>
                </a:uFill>
              </a:rPr>
              <a:t>vettoriale</a:t>
            </a:r>
            <a:r>
              <a:rPr lang="en-US" spc="-1" dirty="0">
                <a:uFill>
                  <a:solidFill>
                    <a:srgbClr val="FFFFFF"/>
                  </a:solidFill>
                </a:uFill>
              </a:rPr>
              <a:t>.</a:t>
            </a:r>
          </a:p>
        </p:txBody>
      </p:sp>
      <p:pic>
        <p:nvPicPr>
          <p:cNvPr id="1026" name="Picture 2" descr="http://1.bp.blogspot.com/-wZQ5j57fW1c/VQ0bJSHw3zI/AAAAAAAAAsY/lYurbOmnyzo/s1600/Samp-browser_internet_page_web_website_window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52" y="3989120"/>
            <a:ext cx="1895104" cy="1895104"/>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p:cNvSpPr/>
          <p:nvPr/>
        </p:nvSpPr>
        <p:spPr>
          <a:xfrm>
            <a:off x="3460071" y="4521036"/>
            <a:ext cx="1692436" cy="831272"/>
          </a:xfrm>
          <a:prstGeom prst="rightArrow">
            <a:avLst/>
          </a:prstGeom>
          <a:solidFill>
            <a:srgbClr val="40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p:cNvSpPr txBox="1"/>
          <p:nvPr/>
        </p:nvSpPr>
        <p:spPr>
          <a:xfrm>
            <a:off x="5747657" y="4675062"/>
            <a:ext cx="3176650" cy="523220"/>
          </a:xfrm>
          <a:prstGeom prst="rect">
            <a:avLst/>
          </a:prstGeom>
          <a:noFill/>
        </p:spPr>
        <p:txBody>
          <a:bodyPr wrap="square" rtlCol="0">
            <a:spAutoFit/>
          </a:bodyPr>
          <a:lstStyle/>
          <a:p>
            <a:r>
              <a:rPr lang="it-IT" sz="2800" b="1" dirty="0">
                <a:solidFill>
                  <a:srgbClr val="032E62"/>
                </a:solidFill>
              </a:rPr>
              <a:t>[ 0.4, 1.2, 3.1, … ]</a:t>
            </a:r>
          </a:p>
        </p:txBody>
      </p:sp>
    </p:spTree>
    <p:extLst>
      <p:ext uri="{BB962C8B-B14F-4D97-AF65-F5344CB8AC3E}">
        <p14:creationId xmlns:p14="http://schemas.microsoft.com/office/powerpoint/2010/main" val="5242856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lnSpc>
                <a:spcPct val="100000"/>
              </a:lnSpc>
              <a:buFont typeface="+mj-lt"/>
              <a:buAutoNum type="arabicPeriod"/>
            </a:pPr>
            <a:r>
              <a:rPr lang="en-US" spc="-1" dirty="0" err="1">
                <a:uFill>
                  <a:solidFill>
                    <a:srgbClr val="FFFFFF"/>
                  </a:solidFill>
                </a:uFill>
              </a:rPr>
              <a:t>Costruzione</a:t>
            </a:r>
            <a:r>
              <a:rPr lang="en-US" spc="-1" dirty="0">
                <a:uFill>
                  <a:solidFill>
                    <a:srgbClr val="FFFFFF"/>
                  </a:solidFill>
                </a:uFill>
              </a:rPr>
              <a:t> del Dataset</a:t>
            </a:r>
          </a:p>
          <a:p>
            <a:pPr marL="342900" indent="-342900">
              <a:lnSpc>
                <a:spcPct val="100000"/>
              </a:lnSpc>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4422</TotalTime>
  <Words>5618</Words>
  <Application>Microsoft Office PowerPoint</Application>
  <PresentationFormat>Presentazione su schermo (4:3)</PresentationFormat>
  <Paragraphs>379</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26</vt:i4>
      </vt:variant>
    </vt:vector>
  </HeadingPairs>
  <TitlesOfParts>
    <vt:vector size="35"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253</cp:revision>
  <cp:lastPrinted>2016-11-11T11:43:34Z</cp:lastPrinted>
  <dcterms:created xsi:type="dcterms:W3CDTF">2016-11-02T11:48:06Z</dcterms:created>
  <dcterms:modified xsi:type="dcterms:W3CDTF">2016-11-24T16:16:32Z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